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6858000" cy="9906000" type="A4"/>
  <p:notesSz cx="6858000" cy="9144000"/>
  <p:embeddedFontLst>
    <p:embeddedFont>
      <p:font typeface="Big Shoulders Display Bold" panose="020B0604020202020204" charset="0"/>
      <p:regular r:id="rId3"/>
    </p:embeddedFont>
    <p:embeddedFont>
      <p:font typeface="Open Sauce" panose="020B0604020202020204" charset="0"/>
      <p:regular r:id="rId4"/>
    </p:embeddedFont>
    <p:embeddedFont>
      <p:font typeface="Open Sauce Bold" panose="020B0604020202020204" charset="0"/>
      <p:regular r:id="rId5"/>
    </p:embeddedFont>
  </p:embeddedFontLst>
  <p:defaultTextStyle>
    <a:defPPr>
      <a:defRPr lang="en-US"/>
    </a:defPPr>
    <a:lvl1pPr marL="0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268157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536312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804468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072623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1340780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1608935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1877092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2145247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502" y="354"/>
      </p:cViewPr>
      <p:guideLst>
        <p:guide orient="horz" pos="117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53980"/>
            <a:ext cx="5181600" cy="796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5026"/>
            <a:ext cx="4267200" cy="949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48763"/>
            <a:ext cx="1371600" cy="3169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48763"/>
            <a:ext cx="4013200" cy="3169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387071"/>
            <a:ext cx="5181600" cy="737791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574471"/>
            <a:ext cx="5181600" cy="812601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831519"/>
            <a:ext cx="2693459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178057"/>
            <a:ext cx="2693459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831519"/>
            <a:ext cx="2694517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178057"/>
            <a:ext cx="2694517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902"/>
            <a:ext cx="2005542" cy="629444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47902"/>
            <a:ext cx="3407833" cy="3170436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77346"/>
            <a:ext cx="2005542" cy="2540992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2600326"/>
            <a:ext cx="3657600" cy="306983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331920"/>
            <a:ext cx="3657600" cy="222885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2907309"/>
            <a:ext cx="3657600" cy="435967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8762"/>
            <a:ext cx="548640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66775"/>
            <a:ext cx="5486400" cy="24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3443023"/>
            <a:ext cx="1930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81952"/>
            <a:ext cx="6857999" cy="4302058"/>
          </a:xfrm>
          <a:custGeom>
            <a:avLst/>
            <a:gdLst/>
            <a:ahLst/>
            <a:cxnLst/>
            <a:rect l="l" t="t" r="r" b="b"/>
            <a:pathLst>
              <a:path w="10288672" h="7056811">
                <a:moveTo>
                  <a:pt x="0" y="0"/>
                </a:moveTo>
                <a:lnTo>
                  <a:pt x="10288672" y="0"/>
                </a:lnTo>
                <a:lnTo>
                  <a:pt x="10288672" y="7056811"/>
                </a:lnTo>
                <a:lnTo>
                  <a:pt x="0" y="70568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70" t="-13220" r="-177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264" y="137743"/>
            <a:ext cx="6888263" cy="1591978"/>
            <a:chOff x="0" y="0"/>
            <a:chExt cx="2825025" cy="5499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5025" cy="549955"/>
            </a:xfrm>
            <a:custGeom>
              <a:avLst/>
              <a:gdLst/>
              <a:ahLst/>
              <a:cxnLst/>
              <a:rect l="l" t="t" r="r" b="b"/>
              <a:pathLst>
                <a:path w="2825025" h="549955">
                  <a:moveTo>
                    <a:pt x="0" y="0"/>
                  </a:moveTo>
                  <a:lnTo>
                    <a:pt x="2825025" y="0"/>
                  </a:lnTo>
                  <a:lnTo>
                    <a:pt x="2825025" y="549955"/>
                  </a:lnTo>
                  <a:lnTo>
                    <a:pt x="0" y="549955"/>
                  </a:ln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825025" cy="578530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62"/>
                </a:lnSpc>
                <a:spcBef>
                  <a:spcPct val="0"/>
                </a:spcBef>
              </a:pPr>
              <a:endParaRPr sz="572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1E6C2B-C07E-2A73-B105-52C2B0611396}"/>
              </a:ext>
            </a:extLst>
          </p:cNvPr>
          <p:cNvGrpSpPr/>
          <p:nvPr/>
        </p:nvGrpSpPr>
        <p:grpSpPr>
          <a:xfrm>
            <a:off x="554598" y="4103283"/>
            <a:ext cx="2710833" cy="2381494"/>
            <a:chOff x="987286" y="4491912"/>
            <a:chExt cx="2179093" cy="1914355"/>
          </a:xfrm>
        </p:grpSpPr>
        <p:sp>
          <p:nvSpPr>
            <p:cNvPr id="3" name="Freeform 3"/>
            <p:cNvSpPr/>
            <p:nvPr/>
          </p:nvSpPr>
          <p:spPr>
            <a:xfrm rot="-505830">
              <a:off x="987286" y="4491912"/>
              <a:ext cx="2167985" cy="1914355"/>
            </a:xfrm>
            <a:custGeom>
              <a:avLst/>
              <a:gdLst/>
              <a:ahLst/>
              <a:cxnLst/>
              <a:rect l="l" t="t" r="r" b="b"/>
              <a:pathLst>
                <a:path w="4002433" h="3534193">
                  <a:moveTo>
                    <a:pt x="0" y="0"/>
                  </a:moveTo>
                  <a:lnTo>
                    <a:pt x="4002432" y="0"/>
                  </a:lnTo>
                  <a:lnTo>
                    <a:pt x="4002432" y="3534192"/>
                  </a:lnTo>
                  <a:lnTo>
                    <a:pt x="0" y="3534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50299"/>
              </a:stretch>
            </a:blipFill>
          </p:spPr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72682">
              <a:off x="1153532" y="4688054"/>
              <a:ext cx="2012847" cy="1599270"/>
              <a:chOff x="0" y="0"/>
              <a:chExt cx="3901440" cy="309981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" y="190500"/>
                <a:ext cx="3657600" cy="2413000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413000">
                    <a:moveTo>
                      <a:pt x="3657600" y="2413000"/>
                    </a:moveTo>
                    <a:lnTo>
                      <a:pt x="0" y="24130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41300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51052" b="-51052"/>
                </a:stretch>
              </a:blip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3901440" cy="3099816"/>
              </a:xfrm>
              <a:custGeom>
                <a:avLst/>
                <a:gdLst/>
                <a:ahLst/>
                <a:cxnLst/>
                <a:rect l="l" t="t" r="r" b="b"/>
                <a:pathLst>
                  <a:path w="3901440" h="3099816">
                    <a:moveTo>
                      <a:pt x="3901440" y="3099816"/>
                    </a:moveTo>
                    <a:lnTo>
                      <a:pt x="0" y="3099816"/>
                    </a:lnTo>
                    <a:lnTo>
                      <a:pt x="0" y="0"/>
                    </a:lnTo>
                    <a:lnTo>
                      <a:pt x="3901440" y="0"/>
                    </a:lnTo>
                    <a:lnTo>
                      <a:pt x="3901440" y="3099816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29" b="-29"/>
                </a:stretch>
              </a:blipFill>
            </p:spPr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E66578-FCF3-DC8C-7E34-DF1BF4BA391A}"/>
              </a:ext>
            </a:extLst>
          </p:cNvPr>
          <p:cNvGrpSpPr/>
          <p:nvPr/>
        </p:nvGrpSpPr>
        <p:grpSpPr>
          <a:xfrm>
            <a:off x="3046270" y="4161655"/>
            <a:ext cx="2887289" cy="2248322"/>
            <a:chOff x="3589262" y="4631859"/>
            <a:chExt cx="2276269" cy="1772523"/>
          </a:xfrm>
        </p:grpSpPr>
        <p:sp>
          <p:nvSpPr>
            <p:cNvPr id="11" name="Freeform 11"/>
            <p:cNvSpPr/>
            <p:nvPr/>
          </p:nvSpPr>
          <p:spPr>
            <a:xfrm rot="227291">
              <a:off x="3589262" y="4631859"/>
              <a:ext cx="2276269" cy="1772523"/>
            </a:xfrm>
            <a:custGeom>
              <a:avLst/>
              <a:gdLst/>
              <a:ahLst/>
              <a:cxnLst/>
              <a:rect l="l" t="t" r="r" b="b"/>
              <a:pathLst>
                <a:path w="4202342" h="3272351">
                  <a:moveTo>
                    <a:pt x="0" y="0"/>
                  </a:moveTo>
                  <a:lnTo>
                    <a:pt x="4202342" y="0"/>
                  </a:lnTo>
                  <a:lnTo>
                    <a:pt x="4202342" y="3272351"/>
                  </a:lnTo>
                  <a:lnTo>
                    <a:pt x="0" y="327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2000"/>
              </a:blip>
              <a:stretch>
                <a:fillRect r="-32544"/>
              </a:stretch>
            </a:blipFill>
          </p:spPr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227291">
              <a:off x="3797403" y="4709770"/>
              <a:ext cx="2034788" cy="1616703"/>
              <a:chOff x="0" y="0"/>
              <a:chExt cx="3901440" cy="309981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27000" y="190500"/>
                <a:ext cx="3657600" cy="2413000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413000">
                    <a:moveTo>
                      <a:pt x="3657600" y="2413000"/>
                    </a:moveTo>
                    <a:lnTo>
                      <a:pt x="0" y="24130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4130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51052" b="-51052"/>
                </a:stretch>
              </a:blip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3901440" cy="3099816"/>
              </a:xfrm>
              <a:custGeom>
                <a:avLst/>
                <a:gdLst/>
                <a:ahLst/>
                <a:cxnLst/>
                <a:rect l="l" t="t" r="r" b="b"/>
                <a:pathLst>
                  <a:path w="3901440" h="3099816">
                    <a:moveTo>
                      <a:pt x="3901440" y="3099816"/>
                    </a:moveTo>
                    <a:lnTo>
                      <a:pt x="0" y="3099816"/>
                    </a:lnTo>
                    <a:lnTo>
                      <a:pt x="0" y="0"/>
                    </a:lnTo>
                    <a:lnTo>
                      <a:pt x="3901440" y="0"/>
                    </a:lnTo>
                    <a:lnTo>
                      <a:pt x="3901440" y="3099816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29" b="-29"/>
                </a:stretch>
              </a:blip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435501" y="6496499"/>
            <a:ext cx="2013333" cy="1086264"/>
          </a:xfrm>
          <a:custGeom>
            <a:avLst/>
            <a:gdLst/>
            <a:ahLst/>
            <a:cxnLst/>
            <a:rect l="l" t="t" r="r" b="b"/>
            <a:pathLst>
              <a:path w="3716922" h="2005410">
                <a:moveTo>
                  <a:pt x="0" y="0"/>
                </a:moveTo>
                <a:lnTo>
                  <a:pt x="3716922" y="0"/>
                </a:lnTo>
                <a:lnTo>
                  <a:pt x="3716922" y="2005410"/>
                </a:lnTo>
                <a:lnTo>
                  <a:pt x="0" y="20054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89" r="-1033" b="-14121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605316" y="8270488"/>
            <a:ext cx="3236869" cy="631832"/>
            <a:chOff x="0" y="0"/>
            <a:chExt cx="6182392" cy="120679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6182392" cy="1206794"/>
              <a:chOff x="0" y="0"/>
              <a:chExt cx="1357926" cy="26506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57926" cy="265065"/>
              </a:xfrm>
              <a:custGeom>
                <a:avLst/>
                <a:gdLst/>
                <a:ahLst/>
                <a:cxnLst/>
                <a:rect l="l" t="t" r="r" b="b"/>
                <a:pathLst>
                  <a:path w="1357926" h="265065">
                    <a:moveTo>
                      <a:pt x="0" y="0"/>
                    </a:moveTo>
                    <a:lnTo>
                      <a:pt x="1357926" y="0"/>
                    </a:lnTo>
                    <a:lnTo>
                      <a:pt x="1357926" y="265065"/>
                    </a:lnTo>
                    <a:lnTo>
                      <a:pt x="0" y="265065"/>
                    </a:lnTo>
                    <a:close/>
                  </a:path>
                </a:pathLst>
              </a:custGeom>
              <a:solidFill>
                <a:srgbClr val="AD2225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357926" cy="312690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>
                  <a:lnSpc>
                    <a:spcPts val="1014"/>
                  </a:lnSpc>
                </a:pPr>
                <a:endParaRPr sz="572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379303" y="370036"/>
              <a:ext cx="5803089" cy="647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FFFFFF"/>
                  </a:solidFill>
                  <a:latin typeface="Open Sauce Bold"/>
                </a:rPr>
                <a:t>How to register for this event?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4472923" y="9062058"/>
            <a:ext cx="2094094" cy="557058"/>
          </a:xfrm>
          <a:custGeom>
            <a:avLst/>
            <a:gdLst/>
            <a:ahLst/>
            <a:cxnLst/>
            <a:rect l="l" t="t" r="r" b="b"/>
            <a:pathLst>
              <a:path w="3064206" h="815122">
                <a:moveTo>
                  <a:pt x="0" y="0"/>
                </a:moveTo>
                <a:lnTo>
                  <a:pt x="3064206" y="0"/>
                </a:lnTo>
                <a:lnTo>
                  <a:pt x="3064206" y="815122"/>
                </a:lnTo>
                <a:lnTo>
                  <a:pt x="0" y="8151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024" r="-3768" b="-36597"/>
            </a:stretch>
          </a:blipFill>
          <a:ln w="9525" cap="sq">
            <a:solidFill>
              <a:srgbClr val="B31C1D"/>
            </a:solidFill>
            <a:prstDash val="solid"/>
            <a:miter/>
          </a:ln>
        </p:spPr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1C2351-CC34-918A-83A1-11B6C77E85D5}"/>
              </a:ext>
            </a:extLst>
          </p:cNvPr>
          <p:cNvGrpSpPr/>
          <p:nvPr/>
        </p:nvGrpSpPr>
        <p:grpSpPr>
          <a:xfrm>
            <a:off x="4419600" y="9136080"/>
            <a:ext cx="2327327" cy="439610"/>
            <a:chOff x="4336688" y="8929020"/>
            <a:chExt cx="1844640" cy="348435"/>
          </a:xfrm>
        </p:grpSpPr>
        <p:sp>
          <p:nvSpPr>
            <p:cNvPr id="25" name="TextBox 25"/>
            <p:cNvSpPr txBox="1"/>
            <p:nvPr/>
          </p:nvSpPr>
          <p:spPr>
            <a:xfrm>
              <a:off x="4336688" y="8929020"/>
              <a:ext cx="165917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4"/>
                </a:lnSpc>
                <a:spcBef>
                  <a:spcPct val="0"/>
                </a:spcBef>
              </a:pPr>
              <a:r>
                <a:rPr lang="en-US" sz="1287" dirty="0">
                  <a:solidFill>
                    <a:srgbClr val="B31C1D"/>
                  </a:solidFill>
                  <a:latin typeface="Open Sauce Bold"/>
                </a:rPr>
                <a:t>Text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341640" y="9123567"/>
              <a:ext cx="1839688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4"/>
                </a:lnSpc>
                <a:spcBef>
                  <a:spcPct val="0"/>
                </a:spcBef>
              </a:pPr>
              <a:r>
                <a:rPr lang="en-US" sz="1287" dirty="0">
                  <a:solidFill>
                    <a:srgbClr val="B31C1D"/>
                  </a:solidFill>
                  <a:latin typeface="Open Sauce Bold"/>
                </a:rPr>
                <a:t>408-393-2068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84731" y="195068"/>
            <a:ext cx="532552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-82" dirty="0">
                <a:solidFill>
                  <a:srgbClr val="FFFFFF"/>
                </a:solidFill>
                <a:latin typeface="Big Shoulders Display Bold"/>
              </a:rPr>
              <a:t>20% DOWN PAYMENT ASSISTANCE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832346" y="1272337"/>
            <a:ext cx="3798918" cy="274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2800" spc="283" dirty="0">
                <a:solidFill>
                  <a:srgbClr val="FFFFFF"/>
                </a:solidFill>
                <a:latin typeface="Open Sauce Bold"/>
              </a:rPr>
              <a:t>DREAM FOR ALL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C1B06E-8B3C-CAE2-8C28-8C94D53F74D6}"/>
              </a:ext>
            </a:extLst>
          </p:cNvPr>
          <p:cNvGrpSpPr/>
          <p:nvPr/>
        </p:nvGrpSpPr>
        <p:grpSpPr>
          <a:xfrm>
            <a:off x="474125" y="7794835"/>
            <a:ext cx="3063482" cy="1814756"/>
            <a:chOff x="778493" y="7106202"/>
            <a:chExt cx="3063482" cy="1814756"/>
          </a:xfrm>
        </p:grpSpPr>
        <p:sp>
          <p:nvSpPr>
            <p:cNvPr id="7" name="Freeform 7"/>
            <p:cNvSpPr/>
            <p:nvPr/>
          </p:nvSpPr>
          <p:spPr>
            <a:xfrm>
              <a:off x="778493" y="7415778"/>
              <a:ext cx="319201" cy="474737"/>
            </a:xfrm>
            <a:custGeom>
              <a:avLst/>
              <a:gdLst/>
              <a:ahLst/>
              <a:cxnLst/>
              <a:rect l="l" t="t" r="r" b="b"/>
              <a:pathLst>
                <a:path w="589294" h="876438">
                  <a:moveTo>
                    <a:pt x="0" y="0"/>
                  </a:moveTo>
                  <a:lnTo>
                    <a:pt x="589295" y="0"/>
                  </a:lnTo>
                  <a:lnTo>
                    <a:pt x="589295" y="876438"/>
                  </a:lnTo>
                  <a:lnTo>
                    <a:pt x="0" y="87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78493" y="8511027"/>
              <a:ext cx="433349" cy="321762"/>
            </a:xfrm>
            <a:custGeom>
              <a:avLst/>
              <a:gdLst/>
              <a:ahLst/>
              <a:cxnLst/>
              <a:rect l="l" t="t" r="r" b="b"/>
              <a:pathLst>
                <a:path w="800029" h="594022">
                  <a:moveTo>
                    <a:pt x="0" y="0"/>
                  </a:moveTo>
                  <a:lnTo>
                    <a:pt x="800030" y="0"/>
                  </a:lnTo>
                  <a:lnTo>
                    <a:pt x="800030" y="594021"/>
                  </a:lnTo>
                  <a:lnTo>
                    <a:pt x="0" y="594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288861" y="7420551"/>
              <a:ext cx="2553114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1"/>
                </a:lnSpc>
              </a:pPr>
              <a:r>
                <a:rPr lang="en-US" sz="1283" dirty="0" err="1">
                  <a:solidFill>
                    <a:srgbClr val="000000"/>
                  </a:solidFill>
                  <a:latin typeface="Open Sauce Bold"/>
                </a:rPr>
                <a:t>Pacificwide</a:t>
              </a:r>
              <a:r>
                <a:rPr lang="en-US" sz="1283" dirty="0">
                  <a:solidFill>
                    <a:srgbClr val="000000"/>
                  </a:solidFill>
                  <a:latin typeface="Open Sauce Bold"/>
                </a:rPr>
                <a:t> Real Estate &amp; Mortgage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01806" y="7822362"/>
              <a:ext cx="2064280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47"/>
                </a:lnSpc>
              </a:pPr>
              <a:r>
                <a:rPr lang="en-US" sz="1283">
                  <a:solidFill>
                    <a:srgbClr val="000000"/>
                  </a:solidFill>
                  <a:latin typeface="Open Sauce"/>
                </a:rPr>
                <a:t>3005 Silver Creek Road Ste 215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78493" y="8264964"/>
              <a:ext cx="1820712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54"/>
                </a:lnSpc>
              </a:pPr>
              <a:r>
                <a:rPr lang="en-US" sz="1471">
                  <a:solidFill>
                    <a:srgbClr val="B31C1D"/>
                  </a:solidFill>
                  <a:latin typeface="Open Sauce Bold"/>
                </a:rPr>
                <a:t>Date and Time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88861" y="8547143"/>
              <a:ext cx="2220234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0"/>
                </a:lnSpc>
                <a:spcBef>
                  <a:spcPct val="0"/>
                </a:spcBef>
              </a:pPr>
              <a:r>
                <a:rPr lang="en-US" sz="1283">
                  <a:solidFill>
                    <a:srgbClr val="000000"/>
                  </a:solidFill>
                  <a:latin typeface="Open Sauce Bold"/>
                </a:rPr>
                <a:t>Saturday , Mar 23, 2024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01806" y="8767070"/>
              <a:ext cx="1545688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0"/>
                </a:lnSpc>
                <a:spcBef>
                  <a:spcPct val="0"/>
                </a:spcBef>
              </a:pPr>
              <a:r>
                <a:rPr lang="en-US" sz="1283" dirty="0">
                  <a:solidFill>
                    <a:srgbClr val="000000"/>
                  </a:solidFill>
                  <a:latin typeface="Open Sauce"/>
                </a:rPr>
                <a:t>10AM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78493" y="7106202"/>
              <a:ext cx="1820712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54"/>
                </a:lnSpc>
              </a:pPr>
              <a:r>
                <a:rPr lang="en-US" sz="1471" dirty="0">
                  <a:solidFill>
                    <a:srgbClr val="B31C1D"/>
                  </a:solidFill>
                  <a:latin typeface="Open Sauce Bold"/>
                </a:rPr>
                <a:t>Location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602238" y="6966952"/>
            <a:ext cx="2820261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2000" dirty="0">
                <a:solidFill>
                  <a:srgbClr val="B31C1D"/>
                </a:solidFill>
                <a:latin typeface="Open Sauce Bold"/>
              </a:rPr>
              <a:t>Who is this event for?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37607" y="7134706"/>
            <a:ext cx="296889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7856" lvl="1" indent="-138928"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uce Bold"/>
              </a:rPr>
              <a:t>1st time homebuyers who need down payment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32008" y="7647017"/>
            <a:ext cx="2757971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7856" lvl="1" indent="-138928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uce Bold"/>
              </a:rPr>
              <a:t>0% interest rate for 30 year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Sauce</vt:lpstr>
      <vt:lpstr>Open Sauce Bold</vt:lpstr>
      <vt:lpstr>Big Shoulders Display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Loan Programs</dc:title>
  <dc:creator>Ivan</dc:creator>
  <cp:lastModifiedBy>Ivan</cp:lastModifiedBy>
  <cp:revision>2</cp:revision>
  <dcterms:created xsi:type="dcterms:W3CDTF">2006-08-16T00:00:00Z</dcterms:created>
  <dcterms:modified xsi:type="dcterms:W3CDTF">2024-03-23T00:00:03Z</dcterms:modified>
  <dc:identifier>DAF-HyyVgWc</dc:identifier>
</cp:coreProperties>
</file>