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6858000" cy="9906000" type="A4"/>
  <p:notesSz cx="6858000" cy="9144000"/>
  <p:embeddedFontLst>
    <p:embeddedFont>
      <p:font typeface="Arimo" panose="020B0604020202020204" charset="0"/>
      <p:regular r:id="rId8"/>
    </p:embeddedFont>
    <p:embeddedFont>
      <p:font typeface="Garet" panose="020B0604020202020204" charset="0"/>
      <p:regular r:id="rId9"/>
    </p:embeddedFont>
    <p:embeddedFont>
      <p:font typeface="Open Sauce" panose="020B0604020202020204" charset="0"/>
      <p:regular r:id="rId10"/>
    </p:embeddedFont>
    <p:embeddedFont>
      <p:font typeface="Open Sauce Bold" panose="020B0604020202020204" charset="0"/>
      <p:regular r:id="rId11"/>
    </p:embeddedFont>
    <p:embeddedFont>
      <p:font typeface="Poppins" panose="00000500000000000000" pitchFamily="2" charset="0"/>
      <p:regular r:id="rId12"/>
    </p:embeddedFont>
    <p:embeddedFont>
      <p:font typeface="Poppins Bold" panose="00000800000000000000" charset="0"/>
      <p:regular r:id="rId13"/>
    </p:embeddedFont>
  </p:embeddedFontLst>
  <p:defaultTextStyle>
    <a:defPPr>
      <a:defRPr lang="en-US"/>
    </a:defPPr>
    <a:lvl1pPr marL="0" algn="l" defTabSz="536312" rtl="0" eaLnBrk="1" latinLnBrk="0" hangingPunct="1">
      <a:defRPr sz="1056" kern="1200">
        <a:solidFill>
          <a:schemeClr val="tx1"/>
        </a:solidFill>
        <a:latin typeface="+mn-lt"/>
        <a:ea typeface="+mn-ea"/>
        <a:cs typeface="+mn-cs"/>
      </a:defRPr>
    </a:lvl1pPr>
    <a:lvl2pPr marL="268157" algn="l" defTabSz="536312" rtl="0" eaLnBrk="1" latinLnBrk="0" hangingPunct="1">
      <a:defRPr sz="1056" kern="1200">
        <a:solidFill>
          <a:schemeClr val="tx1"/>
        </a:solidFill>
        <a:latin typeface="+mn-lt"/>
        <a:ea typeface="+mn-ea"/>
        <a:cs typeface="+mn-cs"/>
      </a:defRPr>
    </a:lvl2pPr>
    <a:lvl3pPr marL="536312" algn="l" defTabSz="536312" rtl="0" eaLnBrk="1" latinLnBrk="0" hangingPunct="1">
      <a:defRPr sz="1056" kern="1200">
        <a:solidFill>
          <a:schemeClr val="tx1"/>
        </a:solidFill>
        <a:latin typeface="+mn-lt"/>
        <a:ea typeface="+mn-ea"/>
        <a:cs typeface="+mn-cs"/>
      </a:defRPr>
    </a:lvl3pPr>
    <a:lvl4pPr marL="804468" algn="l" defTabSz="536312" rtl="0" eaLnBrk="1" latinLnBrk="0" hangingPunct="1">
      <a:defRPr sz="1056" kern="1200">
        <a:solidFill>
          <a:schemeClr val="tx1"/>
        </a:solidFill>
        <a:latin typeface="+mn-lt"/>
        <a:ea typeface="+mn-ea"/>
        <a:cs typeface="+mn-cs"/>
      </a:defRPr>
    </a:lvl4pPr>
    <a:lvl5pPr marL="1072623" algn="l" defTabSz="536312" rtl="0" eaLnBrk="1" latinLnBrk="0" hangingPunct="1">
      <a:defRPr sz="1056" kern="1200">
        <a:solidFill>
          <a:schemeClr val="tx1"/>
        </a:solidFill>
        <a:latin typeface="+mn-lt"/>
        <a:ea typeface="+mn-ea"/>
        <a:cs typeface="+mn-cs"/>
      </a:defRPr>
    </a:lvl5pPr>
    <a:lvl6pPr marL="1340780" algn="l" defTabSz="536312" rtl="0" eaLnBrk="1" latinLnBrk="0" hangingPunct="1">
      <a:defRPr sz="1056" kern="1200">
        <a:solidFill>
          <a:schemeClr val="tx1"/>
        </a:solidFill>
        <a:latin typeface="+mn-lt"/>
        <a:ea typeface="+mn-ea"/>
        <a:cs typeface="+mn-cs"/>
      </a:defRPr>
    </a:lvl6pPr>
    <a:lvl7pPr marL="1608935" algn="l" defTabSz="536312" rtl="0" eaLnBrk="1" latinLnBrk="0" hangingPunct="1">
      <a:defRPr sz="1056" kern="1200">
        <a:solidFill>
          <a:schemeClr val="tx1"/>
        </a:solidFill>
        <a:latin typeface="+mn-lt"/>
        <a:ea typeface="+mn-ea"/>
        <a:cs typeface="+mn-cs"/>
      </a:defRPr>
    </a:lvl7pPr>
    <a:lvl8pPr marL="1877092" algn="l" defTabSz="536312" rtl="0" eaLnBrk="1" latinLnBrk="0" hangingPunct="1">
      <a:defRPr sz="1056" kern="1200">
        <a:solidFill>
          <a:schemeClr val="tx1"/>
        </a:solidFill>
        <a:latin typeface="+mn-lt"/>
        <a:ea typeface="+mn-ea"/>
        <a:cs typeface="+mn-cs"/>
      </a:defRPr>
    </a:lvl8pPr>
    <a:lvl9pPr marL="2145247" algn="l" defTabSz="536312" rtl="0" eaLnBrk="1" latinLnBrk="0" hangingPunct="1">
      <a:defRPr sz="10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9" d="100"/>
          <a:sy n="59" d="100"/>
        </p:scale>
        <p:origin x="2322" y="96"/>
      </p:cViewPr>
      <p:guideLst>
        <p:guide orient="horz" pos="117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53980"/>
            <a:ext cx="5181600" cy="796264"/>
          </a:xfrm>
        </p:spPr>
        <p:txBody>
          <a:bodyPr/>
          <a:lstStyle/>
          <a:p>
            <a:r>
              <a:rPr lang="en-US"/>
              <a:t>Click to edit Master title style</a:t>
            </a:r>
          </a:p>
        </p:txBody>
      </p:sp>
      <p:sp>
        <p:nvSpPr>
          <p:cNvPr id="3" name="Subtitle 2"/>
          <p:cNvSpPr>
            <a:spLocks noGrp="1"/>
          </p:cNvSpPr>
          <p:nvPr>
            <p:ph type="subTitle" idx="1"/>
          </p:nvPr>
        </p:nvSpPr>
        <p:spPr>
          <a:xfrm>
            <a:off x="914400" y="2105026"/>
            <a:ext cx="4267200" cy="949325"/>
          </a:xfrm>
        </p:spPr>
        <p:txBody>
          <a:bodyPr/>
          <a:lstStyle>
            <a:lvl1pPr marL="0" indent="0" algn="ctr">
              <a:buNone/>
              <a:defRPr>
                <a:solidFill>
                  <a:schemeClr val="tx1">
                    <a:tint val="75000"/>
                  </a:schemeClr>
                </a:solidFill>
              </a:defRPr>
            </a:lvl1pPr>
            <a:lvl2pPr marL="247665" indent="0" algn="ctr">
              <a:buNone/>
              <a:defRPr>
                <a:solidFill>
                  <a:schemeClr val="tx1">
                    <a:tint val="75000"/>
                  </a:schemeClr>
                </a:solidFill>
              </a:defRPr>
            </a:lvl2pPr>
            <a:lvl3pPr marL="495330" indent="0" algn="ctr">
              <a:buNone/>
              <a:defRPr>
                <a:solidFill>
                  <a:schemeClr val="tx1">
                    <a:tint val="75000"/>
                  </a:schemeClr>
                </a:solidFill>
              </a:defRPr>
            </a:lvl3pPr>
            <a:lvl4pPr marL="742996" indent="0" algn="ctr">
              <a:buNone/>
              <a:defRPr>
                <a:solidFill>
                  <a:schemeClr val="tx1">
                    <a:tint val="75000"/>
                  </a:schemeClr>
                </a:solidFill>
              </a:defRPr>
            </a:lvl4pPr>
            <a:lvl5pPr marL="990661" indent="0" algn="ctr">
              <a:buNone/>
              <a:defRPr>
                <a:solidFill>
                  <a:schemeClr val="tx1">
                    <a:tint val="75000"/>
                  </a:schemeClr>
                </a:solidFill>
              </a:defRPr>
            </a:lvl5pPr>
            <a:lvl6pPr marL="1238326" indent="0" algn="ctr">
              <a:buNone/>
              <a:defRPr>
                <a:solidFill>
                  <a:schemeClr val="tx1">
                    <a:tint val="75000"/>
                  </a:schemeClr>
                </a:solidFill>
              </a:defRPr>
            </a:lvl6pPr>
            <a:lvl7pPr marL="1485991" indent="0" algn="ctr">
              <a:buNone/>
              <a:defRPr>
                <a:solidFill>
                  <a:schemeClr val="tx1">
                    <a:tint val="75000"/>
                  </a:schemeClr>
                </a:solidFill>
              </a:defRPr>
            </a:lvl7pPr>
            <a:lvl8pPr marL="1733657" indent="0" algn="ctr">
              <a:buNone/>
              <a:defRPr>
                <a:solidFill>
                  <a:schemeClr val="tx1">
                    <a:tint val="75000"/>
                  </a:schemeClr>
                </a:solidFill>
              </a:defRPr>
            </a:lvl8pPr>
            <a:lvl9pPr marL="19813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48763"/>
            <a:ext cx="1371600" cy="31695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48763"/>
            <a:ext cx="4013200" cy="31695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387071"/>
            <a:ext cx="5181600" cy="737791"/>
          </a:xfrm>
        </p:spPr>
        <p:txBody>
          <a:bodyPr anchor="t"/>
          <a:lstStyle>
            <a:lvl1pPr algn="l">
              <a:defRPr sz="2167" b="1" cap="all"/>
            </a:lvl1pPr>
          </a:lstStyle>
          <a:p>
            <a:r>
              <a:rPr lang="en-US"/>
              <a:t>Click to edit Master title style</a:t>
            </a:r>
          </a:p>
        </p:txBody>
      </p:sp>
      <p:sp>
        <p:nvSpPr>
          <p:cNvPr id="3" name="Text Placeholder 2"/>
          <p:cNvSpPr>
            <a:spLocks noGrp="1"/>
          </p:cNvSpPr>
          <p:nvPr>
            <p:ph type="body" idx="1"/>
          </p:nvPr>
        </p:nvSpPr>
        <p:spPr>
          <a:xfrm>
            <a:off x="481542" y="1574471"/>
            <a:ext cx="5181600" cy="812601"/>
          </a:xfrm>
        </p:spPr>
        <p:txBody>
          <a:bodyPr anchor="b"/>
          <a:lstStyle>
            <a:lvl1pPr marL="0" indent="0">
              <a:buNone/>
              <a:defRPr sz="1083">
                <a:solidFill>
                  <a:schemeClr val="tx1">
                    <a:tint val="75000"/>
                  </a:schemeClr>
                </a:solidFill>
              </a:defRPr>
            </a:lvl1pPr>
            <a:lvl2pPr marL="247665" indent="0">
              <a:buNone/>
              <a:defRPr sz="975">
                <a:solidFill>
                  <a:schemeClr val="tx1">
                    <a:tint val="75000"/>
                  </a:schemeClr>
                </a:solidFill>
              </a:defRPr>
            </a:lvl2pPr>
            <a:lvl3pPr marL="495330" indent="0">
              <a:buNone/>
              <a:defRPr sz="867">
                <a:solidFill>
                  <a:schemeClr val="tx1">
                    <a:tint val="75000"/>
                  </a:schemeClr>
                </a:solidFill>
              </a:defRPr>
            </a:lvl3pPr>
            <a:lvl4pPr marL="742996" indent="0">
              <a:buNone/>
              <a:defRPr sz="758">
                <a:solidFill>
                  <a:schemeClr val="tx1">
                    <a:tint val="75000"/>
                  </a:schemeClr>
                </a:solidFill>
              </a:defRPr>
            </a:lvl4pPr>
            <a:lvl5pPr marL="990661" indent="0">
              <a:buNone/>
              <a:defRPr sz="758">
                <a:solidFill>
                  <a:schemeClr val="tx1">
                    <a:tint val="75000"/>
                  </a:schemeClr>
                </a:solidFill>
              </a:defRPr>
            </a:lvl5pPr>
            <a:lvl6pPr marL="1238326" indent="0">
              <a:buNone/>
              <a:defRPr sz="758">
                <a:solidFill>
                  <a:schemeClr val="tx1">
                    <a:tint val="75000"/>
                  </a:schemeClr>
                </a:solidFill>
              </a:defRPr>
            </a:lvl6pPr>
            <a:lvl7pPr marL="1485991" indent="0">
              <a:buNone/>
              <a:defRPr sz="758">
                <a:solidFill>
                  <a:schemeClr val="tx1">
                    <a:tint val="75000"/>
                  </a:schemeClr>
                </a:solidFill>
              </a:defRPr>
            </a:lvl7pPr>
            <a:lvl8pPr marL="1733657" indent="0">
              <a:buNone/>
              <a:defRPr sz="758">
                <a:solidFill>
                  <a:schemeClr val="tx1">
                    <a:tint val="75000"/>
                  </a:schemeClr>
                </a:solidFill>
              </a:defRPr>
            </a:lvl8pPr>
            <a:lvl9pPr marL="1981322" indent="0">
              <a:buNone/>
              <a:defRPr sz="7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866775"/>
            <a:ext cx="2692400" cy="2451563"/>
          </a:xfrm>
        </p:spPr>
        <p:txBody>
          <a:bodyPr/>
          <a:lstStyle>
            <a:lvl1pPr>
              <a:defRPr sz="1517"/>
            </a:lvl1pPr>
            <a:lvl2pPr>
              <a:defRPr sz="1300"/>
            </a:lvl2pPr>
            <a:lvl3pPr>
              <a:defRPr sz="1083"/>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866775"/>
            <a:ext cx="2692400" cy="2451563"/>
          </a:xfrm>
        </p:spPr>
        <p:txBody>
          <a:bodyPr/>
          <a:lstStyle>
            <a:lvl1pPr>
              <a:defRPr sz="1517"/>
            </a:lvl1pPr>
            <a:lvl2pPr>
              <a:defRPr sz="1300"/>
            </a:lvl2pPr>
            <a:lvl3pPr>
              <a:defRPr sz="1083"/>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831519"/>
            <a:ext cx="2693459" cy="346538"/>
          </a:xfrm>
        </p:spPr>
        <p:txBody>
          <a:bodyPr anchor="b"/>
          <a:lstStyle>
            <a:lvl1pPr marL="0" indent="0">
              <a:buNone/>
              <a:defRPr sz="1300" b="1"/>
            </a:lvl1pPr>
            <a:lvl2pPr marL="247665" indent="0">
              <a:buNone/>
              <a:defRPr sz="1083" b="1"/>
            </a:lvl2pPr>
            <a:lvl3pPr marL="495330" indent="0">
              <a:buNone/>
              <a:defRPr sz="975" b="1"/>
            </a:lvl3pPr>
            <a:lvl4pPr marL="742996" indent="0">
              <a:buNone/>
              <a:defRPr sz="867" b="1"/>
            </a:lvl4pPr>
            <a:lvl5pPr marL="990661" indent="0">
              <a:buNone/>
              <a:defRPr sz="867" b="1"/>
            </a:lvl5pPr>
            <a:lvl6pPr marL="1238326" indent="0">
              <a:buNone/>
              <a:defRPr sz="867" b="1"/>
            </a:lvl6pPr>
            <a:lvl7pPr marL="1485991" indent="0">
              <a:buNone/>
              <a:defRPr sz="867" b="1"/>
            </a:lvl7pPr>
            <a:lvl8pPr marL="1733657" indent="0">
              <a:buNone/>
              <a:defRPr sz="867" b="1"/>
            </a:lvl8pPr>
            <a:lvl9pPr marL="1981322" indent="0">
              <a:buNone/>
              <a:defRPr sz="867" b="1"/>
            </a:lvl9pPr>
          </a:lstStyle>
          <a:p>
            <a:pPr lvl="0"/>
            <a:r>
              <a:rPr lang="en-US"/>
              <a:t>Click to edit Master text styles</a:t>
            </a:r>
          </a:p>
        </p:txBody>
      </p:sp>
      <p:sp>
        <p:nvSpPr>
          <p:cNvPr id="4" name="Content Placeholder 3"/>
          <p:cNvSpPr>
            <a:spLocks noGrp="1"/>
          </p:cNvSpPr>
          <p:nvPr>
            <p:ph sz="half" idx="2"/>
          </p:nvPr>
        </p:nvSpPr>
        <p:spPr>
          <a:xfrm>
            <a:off x="304801" y="1178057"/>
            <a:ext cx="2693459" cy="2140281"/>
          </a:xfrm>
        </p:spPr>
        <p:txBody>
          <a:bodyPr/>
          <a:lstStyle>
            <a:lvl1pPr>
              <a:defRPr sz="1300"/>
            </a:lvl1pPr>
            <a:lvl2pPr>
              <a:defRPr sz="1083"/>
            </a:lvl2pPr>
            <a:lvl3pPr>
              <a:defRPr sz="975"/>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831519"/>
            <a:ext cx="2694517" cy="346538"/>
          </a:xfrm>
        </p:spPr>
        <p:txBody>
          <a:bodyPr anchor="b"/>
          <a:lstStyle>
            <a:lvl1pPr marL="0" indent="0">
              <a:buNone/>
              <a:defRPr sz="1300" b="1"/>
            </a:lvl1pPr>
            <a:lvl2pPr marL="247665" indent="0">
              <a:buNone/>
              <a:defRPr sz="1083" b="1"/>
            </a:lvl2pPr>
            <a:lvl3pPr marL="495330" indent="0">
              <a:buNone/>
              <a:defRPr sz="975" b="1"/>
            </a:lvl3pPr>
            <a:lvl4pPr marL="742996" indent="0">
              <a:buNone/>
              <a:defRPr sz="867" b="1"/>
            </a:lvl4pPr>
            <a:lvl5pPr marL="990661" indent="0">
              <a:buNone/>
              <a:defRPr sz="867" b="1"/>
            </a:lvl5pPr>
            <a:lvl6pPr marL="1238326" indent="0">
              <a:buNone/>
              <a:defRPr sz="867" b="1"/>
            </a:lvl6pPr>
            <a:lvl7pPr marL="1485991" indent="0">
              <a:buNone/>
              <a:defRPr sz="867" b="1"/>
            </a:lvl7pPr>
            <a:lvl8pPr marL="1733657" indent="0">
              <a:buNone/>
              <a:defRPr sz="867" b="1"/>
            </a:lvl8pPr>
            <a:lvl9pPr marL="1981322" indent="0">
              <a:buNone/>
              <a:defRPr sz="867" b="1"/>
            </a:lvl9pPr>
          </a:lstStyle>
          <a:p>
            <a:pPr lvl="0"/>
            <a:r>
              <a:rPr lang="en-US"/>
              <a:t>Click to edit Master text styles</a:t>
            </a:r>
          </a:p>
        </p:txBody>
      </p:sp>
      <p:sp>
        <p:nvSpPr>
          <p:cNvPr id="6" name="Content Placeholder 5"/>
          <p:cNvSpPr>
            <a:spLocks noGrp="1"/>
          </p:cNvSpPr>
          <p:nvPr>
            <p:ph sz="quarter" idx="4"/>
          </p:nvPr>
        </p:nvSpPr>
        <p:spPr>
          <a:xfrm>
            <a:off x="3096685" y="1178057"/>
            <a:ext cx="2694517" cy="2140281"/>
          </a:xfrm>
        </p:spPr>
        <p:txBody>
          <a:bodyPr/>
          <a:lstStyle>
            <a:lvl1pPr>
              <a:defRPr sz="1300"/>
            </a:lvl1pPr>
            <a:lvl2pPr>
              <a:defRPr sz="1083"/>
            </a:lvl2pPr>
            <a:lvl3pPr>
              <a:defRPr sz="975"/>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47902"/>
            <a:ext cx="2005542" cy="629444"/>
          </a:xfrm>
        </p:spPr>
        <p:txBody>
          <a:bodyPr anchor="b"/>
          <a:lstStyle>
            <a:lvl1pPr algn="l">
              <a:defRPr sz="1083" b="1"/>
            </a:lvl1pPr>
          </a:lstStyle>
          <a:p>
            <a:r>
              <a:rPr lang="en-US"/>
              <a:t>Click to edit Master title style</a:t>
            </a:r>
          </a:p>
        </p:txBody>
      </p:sp>
      <p:sp>
        <p:nvSpPr>
          <p:cNvPr id="3" name="Content Placeholder 2"/>
          <p:cNvSpPr>
            <a:spLocks noGrp="1"/>
          </p:cNvSpPr>
          <p:nvPr>
            <p:ph idx="1"/>
          </p:nvPr>
        </p:nvSpPr>
        <p:spPr>
          <a:xfrm>
            <a:off x="2383368" y="147902"/>
            <a:ext cx="3407833" cy="3170436"/>
          </a:xfrm>
        </p:spPr>
        <p:txBody>
          <a:bodyPr/>
          <a:lstStyle>
            <a:lvl1pPr>
              <a:defRPr sz="1733"/>
            </a:lvl1pPr>
            <a:lvl2pPr>
              <a:defRPr sz="1517"/>
            </a:lvl2pPr>
            <a:lvl3pPr>
              <a:defRPr sz="1300"/>
            </a:lvl3pPr>
            <a:lvl4pPr>
              <a:defRPr sz="1083"/>
            </a:lvl4pPr>
            <a:lvl5pPr>
              <a:defRPr sz="1083"/>
            </a:lvl5pPr>
            <a:lvl6pPr>
              <a:defRPr sz="1083"/>
            </a:lvl6pPr>
            <a:lvl7pPr>
              <a:defRPr sz="1083"/>
            </a:lvl7pPr>
            <a:lvl8pPr>
              <a:defRPr sz="1083"/>
            </a:lvl8pPr>
            <a:lvl9pPr>
              <a:defRPr sz="1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777346"/>
            <a:ext cx="2005542" cy="2540992"/>
          </a:xfrm>
        </p:spPr>
        <p:txBody>
          <a:bodyPr/>
          <a:lstStyle>
            <a:lvl1pPr marL="0" indent="0">
              <a:buNone/>
              <a:defRPr sz="758"/>
            </a:lvl1pPr>
            <a:lvl2pPr marL="247665" indent="0">
              <a:buNone/>
              <a:defRPr sz="650"/>
            </a:lvl2pPr>
            <a:lvl3pPr marL="495330" indent="0">
              <a:buNone/>
              <a:defRPr sz="542"/>
            </a:lvl3pPr>
            <a:lvl4pPr marL="742996" indent="0">
              <a:buNone/>
              <a:defRPr sz="488"/>
            </a:lvl4pPr>
            <a:lvl5pPr marL="990661" indent="0">
              <a:buNone/>
              <a:defRPr sz="488"/>
            </a:lvl5pPr>
            <a:lvl6pPr marL="1238326" indent="0">
              <a:buNone/>
              <a:defRPr sz="488"/>
            </a:lvl6pPr>
            <a:lvl7pPr marL="1485991" indent="0">
              <a:buNone/>
              <a:defRPr sz="488"/>
            </a:lvl7pPr>
            <a:lvl8pPr marL="1733657" indent="0">
              <a:buNone/>
              <a:defRPr sz="488"/>
            </a:lvl8pPr>
            <a:lvl9pPr marL="1981322" indent="0">
              <a:buNone/>
              <a:defRPr sz="48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2600326"/>
            <a:ext cx="3657600" cy="306983"/>
          </a:xfrm>
        </p:spPr>
        <p:txBody>
          <a:bodyPr anchor="b"/>
          <a:lstStyle>
            <a:lvl1pPr algn="l">
              <a:defRPr sz="1083" b="1"/>
            </a:lvl1pPr>
          </a:lstStyle>
          <a:p>
            <a:r>
              <a:rPr lang="en-US"/>
              <a:t>Click to edit Master title style</a:t>
            </a:r>
          </a:p>
        </p:txBody>
      </p:sp>
      <p:sp>
        <p:nvSpPr>
          <p:cNvPr id="3" name="Picture Placeholder 2"/>
          <p:cNvSpPr>
            <a:spLocks noGrp="1"/>
          </p:cNvSpPr>
          <p:nvPr>
            <p:ph type="pic" idx="1"/>
          </p:nvPr>
        </p:nvSpPr>
        <p:spPr>
          <a:xfrm>
            <a:off x="1194859" y="331920"/>
            <a:ext cx="3657600" cy="2228850"/>
          </a:xfrm>
        </p:spPr>
        <p:txBody>
          <a:bodyPr/>
          <a:lstStyle>
            <a:lvl1pPr marL="0" indent="0">
              <a:buNone/>
              <a:defRPr sz="1733"/>
            </a:lvl1pPr>
            <a:lvl2pPr marL="247665" indent="0">
              <a:buNone/>
              <a:defRPr sz="1517"/>
            </a:lvl2pPr>
            <a:lvl3pPr marL="495330" indent="0">
              <a:buNone/>
              <a:defRPr sz="1300"/>
            </a:lvl3pPr>
            <a:lvl4pPr marL="742996" indent="0">
              <a:buNone/>
              <a:defRPr sz="1083"/>
            </a:lvl4pPr>
            <a:lvl5pPr marL="990661" indent="0">
              <a:buNone/>
              <a:defRPr sz="1083"/>
            </a:lvl5pPr>
            <a:lvl6pPr marL="1238326" indent="0">
              <a:buNone/>
              <a:defRPr sz="1083"/>
            </a:lvl6pPr>
            <a:lvl7pPr marL="1485991" indent="0">
              <a:buNone/>
              <a:defRPr sz="1083"/>
            </a:lvl7pPr>
            <a:lvl8pPr marL="1733657" indent="0">
              <a:buNone/>
              <a:defRPr sz="1083"/>
            </a:lvl8pPr>
            <a:lvl9pPr marL="1981322" indent="0">
              <a:buNone/>
              <a:defRPr sz="1083"/>
            </a:lvl9pPr>
          </a:lstStyle>
          <a:p>
            <a:endParaRPr lang="en-US"/>
          </a:p>
        </p:txBody>
      </p:sp>
      <p:sp>
        <p:nvSpPr>
          <p:cNvPr id="4" name="Text Placeholder 3"/>
          <p:cNvSpPr>
            <a:spLocks noGrp="1"/>
          </p:cNvSpPr>
          <p:nvPr>
            <p:ph type="body" sz="half" idx="2"/>
          </p:nvPr>
        </p:nvSpPr>
        <p:spPr>
          <a:xfrm>
            <a:off x="1194859" y="2907309"/>
            <a:ext cx="3657600" cy="435967"/>
          </a:xfrm>
        </p:spPr>
        <p:txBody>
          <a:bodyPr/>
          <a:lstStyle>
            <a:lvl1pPr marL="0" indent="0">
              <a:buNone/>
              <a:defRPr sz="758"/>
            </a:lvl1pPr>
            <a:lvl2pPr marL="247665" indent="0">
              <a:buNone/>
              <a:defRPr sz="650"/>
            </a:lvl2pPr>
            <a:lvl3pPr marL="495330" indent="0">
              <a:buNone/>
              <a:defRPr sz="542"/>
            </a:lvl3pPr>
            <a:lvl4pPr marL="742996" indent="0">
              <a:buNone/>
              <a:defRPr sz="488"/>
            </a:lvl4pPr>
            <a:lvl5pPr marL="990661" indent="0">
              <a:buNone/>
              <a:defRPr sz="488"/>
            </a:lvl5pPr>
            <a:lvl6pPr marL="1238326" indent="0">
              <a:buNone/>
              <a:defRPr sz="488"/>
            </a:lvl6pPr>
            <a:lvl7pPr marL="1485991" indent="0">
              <a:buNone/>
              <a:defRPr sz="488"/>
            </a:lvl7pPr>
            <a:lvl8pPr marL="1733657" indent="0">
              <a:buNone/>
              <a:defRPr sz="488"/>
            </a:lvl8pPr>
            <a:lvl9pPr marL="1981322" indent="0">
              <a:buNone/>
              <a:defRPr sz="48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48762"/>
            <a:ext cx="5486400" cy="619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866775"/>
            <a:ext cx="5486400" cy="245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3443023"/>
            <a:ext cx="1422400" cy="197776"/>
          </a:xfrm>
          <a:prstGeom prst="rect">
            <a:avLst/>
          </a:prstGeom>
        </p:spPr>
        <p:txBody>
          <a:bodyPr vert="horz" lIns="91440" tIns="45720" rIns="91440" bIns="45720" rtlCol="0" anchor="ctr"/>
          <a:lstStyle>
            <a:lvl1pPr algn="l">
              <a:defRPr sz="650">
                <a:solidFill>
                  <a:schemeClr val="tx1">
                    <a:tint val="75000"/>
                  </a:schemeClr>
                </a:solidFill>
              </a:defRPr>
            </a:lvl1pPr>
          </a:lstStyle>
          <a:p>
            <a:fld id="{1D8BD707-D9CF-40AE-B4C6-C98DA3205C09}" type="datetimeFigureOut">
              <a:rPr lang="en-US" smtClean="0"/>
              <a:pPr/>
              <a:t>2/12/2024</a:t>
            </a:fld>
            <a:endParaRPr lang="en-US"/>
          </a:p>
        </p:txBody>
      </p:sp>
      <p:sp>
        <p:nvSpPr>
          <p:cNvPr id="5" name="Footer Placeholder 4"/>
          <p:cNvSpPr>
            <a:spLocks noGrp="1"/>
          </p:cNvSpPr>
          <p:nvPr>
            <p:ph type="ftr" sz="quarter" idx="3"/>
          </p:nvPr>
        </p:nvSpPr>
        <p:spPr>
          <a:xfrm>
            <a:off x="2082800" y="3443023"/>
            <a:ext cx="1930400" cy="197776"/>
          </a:xfrm>
          <a:prstGeom prst="rect">
            <a:avLst/>
          </a:prstGeom>
        </p:spPr>
        <p:txBody>
          <a:bodyPr vert="horz" lIns="91440" tIns="45720" rIns="91440" bIns="45720" rtlCol="0" anchor="ctr"/>
          <a:lstStyle>
            <a:lvl1pPr algn="ctr">
              <a:defRPr sz="6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3443023"/>
            <a:ext cx="1422400" cy="197776"/>
          </a:xfrm>
          <a:prstGeom prst="rect">
            <a:avLst/>
          </a:prstGeom>
        </p:spPr>
        <p:txBody>
          <a:bodyPr vert="horz" lIns="91440" tIns="45720" rIns="91440" bIns="45720" rtlCol="0" anchor="ctr"/>
          <a:lstStyle>
            <a:lvl1pPr algn="r">
              <a:defRPr sz="65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5330" rtl="0" eaLnBrk="1" latinLnBrk="0" hangingPunct="1">
        <a:spcBef>
          <a:spcPct val="0"/>
        </a:spcBef>
        <a:buNone/>
        <a:defRPr sz="2383" kern="1200">
          <a:solidFill>
            <a:schemeClr val="tx1"/>
          </a:solidFill>
          <a:latin typeface="+mj-lt"/>
          <a:ea typeface="+mj-ea"/>
          <a:cs typeface="+mj-cs"/>
        </a:defRPr>
      </a:lvl1pPr>
    </p:titleStyle>
    <p:bodyStyle>
      <a:lvl1pPr marL="185749" indent="-185749" algn="l" defTabSz="495330" rtl="0" eaLnBrk="1" latinLnBrk="0" hangingPunct="1">
        <a:spcBef>
          <a:spcPct val="20000"/>
        </a:spcBef>
        <a:buFont typeface="Arial" pitchFamily="34" charset="0"/>
        <a:buChar char="•"/>
        <a:defRPr sz="1733" kern="1200">
          <a:solidFill>
            <a:schemeClr val="tx1"/>
          </a:solidFill>
          <a:latin typeface="+mn-lt"/>
          <a:ea typeface="+mn-ea"/>
          <a:cs typeface="+mn-cs"/>
        </a:defRPr>
      </a:lvl1pPr>
      <a:lvl2pPr marL="402456" indent="-154791" algn="l" defTabSz="495330" rtl="0" eaLnBrk="1" latinLnBrk="0" hangingPunct="1">
        <a:spcBef>
          <a:spcPct val="20000"/>
        </a:spcBef>
        <a:buFont typeface="Arial" pitchFamily="34" charset="0"/>
        <a:buChar char="–"/>
        <a:defRPr sz="1517" kern="1200">
          <a:solidFill>
            <a:schemeClr val="tx1"/>
          </a:solidFill>
          <a:latin typeface="+mn-lt"/>
          <a:ea typeface="+mn-ea"/>
          <a:cs typeface="+mn-cs"/>
        </a:defRPr>
      </a:lvl2pPr>
      <a:lvl3pPr marL="619163" indent="-123833" algn="l" defTabSz="49533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66828"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4pPr>
      <a:lvl5pPr marL="1114494"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5pPr>
      <a:lvl6pPr marL="1362159"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6pPr>
      <a:lvl7pPr marL="1609824"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7pPr>
      <a:lvl8pPr marL="1857489"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8pPr>
      <a:lvl9pPr marL="2105155" indent="-123833" algn="l" defTabSz="495330" rtl="0" eaLnBrk="1" latinLnBrk="0" hangingPunct="1">
        <a:spcBef>
          <a:spcPct val="20000"/>
        </a:spcBef>
        <a:buFont typeface="Arial" pitchFamily="34" charset="0"/>
        <a:buChar char="•"/>
        <a:defRPr sz="1083" kern="1200">
          <a:solidFill>
            <a:schemeClr val="tx1"/>
          </a:solidFill>
          <a:latin typeface="+mn-lt"/>
          <a:ea typeface="+mn-ea"/>
          <a:cs typeface="+mn-cs"/>
        </a:defRPr>
      </a:lvl9pPr>
    </p:bodyStyle>
    <p:otherStyle>
      <a:defPPr>
        <a:defRPr lang="en-US"/>
      </a:defPPr>
      <a:lvl1pPr marL="0" algn="l" defTabSz="495330" rtl="0" eaLnBrk="1" latinLnBrk="0" hangingPunct="1">
        <a:defRPr sz="975" kern="1200">
          <a:solidFill>
            <a:schemeClr val="tx1"/>
          </a:solidFill>
          <a:latin typeface="+mn-lt"/>
          <a:ea typeface="+mn-ea"/>
          <a:cs typeface="+mn-cs"/>
        </a:defRPr>
      </a:lvl1pPr>
      <a:lvl2pPr marL="247665" algn="l" defTabSz="495330" rtl="0" eaLnBrk="1" latinLnBrk="0" hangingPunct="1">
        <a:defRPr sz="975" kern="1200">
          <a:solidFill>
            <a:schemeClr val="tx1"/>
          </a:solidFill>
          <a:latin typeface="+mn-lt"/>
          <a:ea typeface="+mn-ea"/>
          <a:cs typeface="+mn-cs"/>
        </a:defRPr>
      </a:lvl2pPr>
      <a:lvl3pPr marL="495330" algn="l" defTabSz="495330" rtl="0" eaLnBrk="1" latinLnBrk="0" hangingPunct="1">
        <a:defRPr sz="975" kern="1200">
          <a:solidFill>
            <a:schemeClr val="tx1"/>
          </a:solidFill>
          <a:latin typeface="+mn-lt"/>
          <a:ea typeface="+mn-ea"/>
          <a:cs typeface="+mn-cs"/>
        </a:defRPr>
      </a:lvl3pPr>
      <a:lvl4pPr marL="742996" algn="l" defTabSz="495330" rtl="0" eaLnBrk="1" latinLnBrk="0" hangingPunct="1">
        <a:defRPr sz="975" kern="1200">
          <a:solidFill>
            <a:schemeClr val="tx1"/>
          </a:solidFill>
          <a:latin typeface="+mn-lt"/>
          <a:ea typeface="+mn-ea"/>
          <a:cs typeface="+mn-cs"/>
        </a:defRPr>
      </a:lvl4pPr>
      <a:lvl5pPr marL="990661" algn="l" defTabSz="495330" rtl="0" eaLnBrk="1" latinLnBrk="0" hangingPunct="1">
        <a:defRPr sz="975" kern="1200">
          <a:solidFill>
            <a:schemeClr val="tx1"/>
          </a:solidFill>
          <a:latin typeface="+mn-lt"/>
          <a:ea typeface="+mn-ea"/>
          <a:cs typeface="+mn-cs"/>
        </a:defRPr>
      </a:lvl5pPr>
      <a:lvl6pPr marL="1238326" algn="l" defTabSz="495330" rtl="0" eaLnBrk="1" latinLnBrk="0" hangingPunct="1">
        <a:defRPr sz="975" kern="1200">
          <a:solidFill>
            <a:schemeClr val="tx1"/>
          </a:solidFill>
          <a:latin typeface="+mn-lt"/>
          <a:ea typeface="+mn-ea"/>
          <a:cs typeface="+mn-cs"/>
        </a:defRPr>
      </a:lvl6pPr>
      <a:lvl7pPr marL="1485991" algn="l" defTabSz="495330" rtl="0" eaLnBrk="1" latinLnBrk="0" hangingPunct="1">
        <a:defRPr sz="975" kern="1200">
          <a:solidFill>
            <a:schemeClr val="tx1"/>
          </a:solidFill>
          <a:latin typeface="+mn-lt"/>
          <a:ea typeface="+mn-ea"/>
          <a:cs typeface="+mn-cs"/>
        </a:defRPr>
      </a:lvl7pPr>
      <a:lvl8pPr marL="1733657" algn="l" defTabSz="495330" rtl="0" eaLnBrk="1" latinLnBrk="0" hangingPunct="1">
        <a:defRPr sz="975" kern="1200">
          <a:solidFill>
            <a:schemeClr val="tx1"/>
          </a:solidFill>
          <a:latin typeface="+mn-lt"/>
          <a:ea typeface="+mn-ea"/>
          <a:cs typeface="+mn-cs"/>
        </a:defRPr>
      </a:lvl8pPr>
      <a:lvl9pPr marL="1981322" algn="l" defTabSz="495330" rtl="0" eaLnBrk="1" latinLnBrk="0" hangingPunct="1">
        <a:defRPr sz="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remove.b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mailto:ivan.hustleph@gmail.com"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6.png"/><Relationship Id="rId18" Type="http://schemas.openxmlformats.org/officeDocument/2006/relationships/hyperlink" Target="https://www.remove.bg/" TargetMode="External"/><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5.png"/><Relationship Id="rId17" Type="http://schemas.openxmlformats.org/officeDocument/2006/relationships/hyperlink" Target="mailto:ivan.hustleph@gmail.com" TargetMode="External"/><Relationship Id="rId2" Type="http://schemas.openxmlformats.org/officeDocument/2006/relationships/image" Target="../media/image10.jpeg"/><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png"/><Relationship Id="rId5" Type="http://schemas.openxmlformats.org/officeDocument/2006/relationships/image" Target="../media/image11.png"/><Relationship Id="rId15" Type="http://schemas.openxmlformats.org/officeDocument/2006/relationships/image" Target="../media/image8.png"/><Relationship Id="rId10"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15.png"/><Relationship Id="rId1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remove.bg/"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mailto:ivan.hustleph@gmail.com"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remove.bg/"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mailto:ivan.hustleph@gmail.com"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remove.bg/"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mailto:ivan.hustleph@gmail.com"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remove.bg/"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mailto:ivan.hustleph@gmail.com"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290" y="-5011"/>
            <a:ext cx="6890290" cy="4915708"/>
            <a:chOff x="0" y="0"/>
            <a:chExt cx="15807154" cy="10988114"/>
          </a:xfrm>
        </p:grpSpPr>
        <p:pic>
          <p:nvPicPr>
            <p:cNvPr id="3" name="Picture 3"/>
            <p:cNvPicPr>
              <a:picLocks noChangeAspect="1"/>
            </p:cNvPicPr>
            <p:nvPr/>
          </p:nvPicPr>
          <p:blipFill>
            <a:blip r:embed="rId2"/>
            <a:srcRect l="2077" r="2077"/>
            <a:stretch>
              <a:fillRect/>
            </a:stretch>
          </p:blipFill>
          <p:spPr>
            <a:xfrm>
              <a:off x="0" y="0"/>
              <a:ext cx="15807154" cy="10988114"/>
            </a:xfrm>
            <a:prstGeom prst="rect">
              <a:avLst/>
            </a:prstGeom>
          </p:spPr>
        </p:pic>
      </p:grpSp>
      <p:grpSp>
        <p:nvGrpSpPr>
          <p:cNvPr id="4" name="Group 4"/>
          <p:cNvGrpSpPr/>
          <p:nvPr/>
        </p:nvGrpSpPr>
        <p:grpSpPr>
          <a:xfrm>
            <a:off x="-1494943" y="2362200"/>
            <a:ext cx="9448790" cy="6192356"/>
            <a:chOff x="0" y="0"/>
            <a:chExt cx="20893480" cy="13026463"/>
          </a:xfrm>
        </p:grpSpPr>
        <p:sp>
          <p:nvSpPr>
            <p:cNvPr id="5" name="Freeform 5"/>
            <p:cNvSpPr/>
            <p:nvPr/>
          </p:nvSpPr>
          <p:spPr>
            <a:xfrm>
              <a:off x="2974422" y="462608"/>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6" name="Freeform 6"/>
            <p:cNvSpPr/>
            <p:nvPr/>
          </p:nvSpPr>
          <p:spPr>
            <a:xfrm>
              <a:off x="4475429" y="0"/>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7" name="Freeform 7"/>
            <p:cNvSpPr/>
            <p:nvPr/>
          </p:nvSpPr>
          <p:spPr>
            <a:xfrm>
              <a:off x="8404358" y="952740"/>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8" name="Freeform 8"/>
            <p:cNvSpPr/>
            <p:nvPr/>
          </p:nvSpPr>
          <p:spPr>
            <a:xfrm>
              <a:off x="11146386" y="9898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9" name="Freeform 9"/>
            <p:cNvSpPr/>
            <p:nvPr/>
          </p:nvSpPr>
          <p:spPr>
            <a:xfrm>
              <a:off x="4475429" y="12493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23057"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146386"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3526852" y="1055803"/>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13" name="Freeform 13"/>
            <p:cNvSpPr/>
            <p:nvPr/>
          </p:nvSpPr>
          <p:spPr>
            <a:xfrm>
              <a:off x="792115" y="3323805"/>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2974422" y="9293590"/>
              <a:ext cx="15538592" cy="3732873"/>
              <a:chOff x="0" y="0"/>
              <a:chExt cx="2804733" cy="673788"/>
            </a:xfrm>
          </p:grpSpPr>
          <p:sp>
            <p:nvSpPr>
              <p:cNvPr id="15" name="Freeform 15"/>
              <p:cNvSpPr/>
              <p:nvPr/>
            </p:nvSpPr>
            <p:spPr>
              <a:xfrm>
                <a:off x="0" y="0"/>
                <a:ext cx="2804733" cy="673788"/>
              </a:xfrm>
              <a:custGeom>
                <a:avLst/>
                <a:gdLst/>
                <a:ahLst/>
                <a:cxnLst/>
                <a:rect l="l" t="t" r="r" b="b"/>
                <a:pathLst>
                  <a:path w="2804733" h="673788">
                    <a:moveTo>
                      <a:pt x="0" y="0"/>
                    </a:moveTo>
                    <a:lnTo>
                      <a:pt x="2804733" y="0"/>
                    </a:lnTo>
                    <a:lnTo>
                      <a:pt x="2804733" y="673788"/>
                    </a:lnTo>
                    <a:lnTo>
                      <a:pt x="0" y="673788"/>
                    </a:lnTo>
                    <a:close/>
                  </a:path>
                </a:pathLst>
              </a:custGeom>
              <a:solidFill>
                <a:srgbClr val="AA2427"/>
              </a:solidFill>
            </p:spPr>
            <p:txBody>
              <a:bodyPr/>
              <a:lstStyle/>
              <a:p>
                <a:endParaRPr lang="en-US" dirty="0"/>
              </a:p>
            </p:txBody>
          </p:sp>
          <p:sp>
            <p:nvSpPr>
              <p:cNvPr id="16" name="TextBox 16"/>
              <p:cNvSpPr txBox="1"/>
              <p:nvPr/>
            </p:nvSpPr>
            <p:spPr>
              <a:xfrm>
                <a:off x="0" y="-38100"/>
                <a:ext cx="2804733" cy="711888"/>
              </a:xfrm>
              <a:prstGeom prst="rect">
                <a:avLst/>
              </a:prstGeom>
            </p:spPr>
            <p:txBody>
              <a:bodyPr lIns="26899" tIns="26899" rIns="26899" bIns="26899" rtlCol="0" anchor="ctr"/>
              <a:lstStyle/>
              <a:p>
                <a:pPr algn="ctr">
                  <a:lnSpc>
                    <a:spcPts val="1408"/>
                  </a:lnSpc>
                </a:pPr>
                <a:endParaRPr sz="572"/>
              </a:p>
            </p:txBody>
          </p:sp>
        </p:grpSp>
        <p:sp>
          <p:nvSpPr>
            <p:cNvPr id="17" name="Freeform 17"/>
            <p:cNvSpPr/>
            <p:nvPr/>
          </p:nvSpPr>
          <p:spPr>
            <a:xfrm>
              <a:off x="0" y="2004864"/>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grpSp>
      <p:grpSp>
        <p:nvGrpSpPr>
          <p:cNvPr id="18" name="Group 18"/>
          <p:cNvGrpSpPr/>
          <p:nvPr/>
        </p:nvGrpSpPr>
        <p:grpSpPr>
          <a:xfrm>
            <a:off x="276554" y="8015164"/>
            <a:ext cx="5802671" cy="1811694"/>
            <a:chOff x="-1774963" y="-278504"/>
            <a:chExt cx="14283496" cy="4459554"/>
          </a:xfrm>
        </p:grpSpPr>
        <p:sp>
          <p:nvSpPr>
            <p:cNvPr id="19" name="Freeform 19"/>
            <p:cNvSpPr/>
            <p:nvPr/>
          </p:nvSpPr>
          <p:spPr>
            <a:xfrm>
              <a:off x="-1774963" y="1647221"/>
              <a:ext cx="3326338" cy="2080443"/>
            </a:xfrm>
            <a:custGeom>
              <a:avLst/>
              <a:gdLst/>
              <a:ahLst/>
              <a:cxnLst/>
              <a:rect l="l" t="t" r="r" b="b"/>
              <a:pathLst>
                <a:path w="2596735" h="1603620">
                  <a:moveTo>
                    <a:pt x="0" y="0"/>
                  </a:moveTo>
                  <a:lnTo>
                    <a:pt x="2596735" y="0"/>
                  </a:lnTo>
                  <a:lnTo>
                    <a:pt x="2596735" y="1603620"/>
                  </a:lnTo>
                  <a:lnTo>
                    <a:pt x="0" y="1603620"/>
                  </a:lnTo>
                  <a:lnTo>
                    <a:pt x="0" y="0"/>
                  </a:lnTo>
                  <a:close/>
                </a:path>
              </a:pathLst>
            </a:custGeom>
            <a:blipFill>
              <a:blip r:embed="rId5"/>
              <a:stretch>
                <a:fillRect l="-1140" r="-1185"/>
              </a:stretch>
            </a:blipFill>
          </p:spPr>
        </p:sp>
        <p:sp>
          <p:nvSpPr>
            <p:cNvPr id="20" name="Freeform 20"/>
            <p:cNvSpPr/>
            <p:nvPr/>
          </p:nvSpPr>
          <p:spPr>
            <a:xfrm flipH="1">
              <a:off x="1616857" y="-278504"/>
              <a:ext cx="4459554" cy="4459554"/>
            </a:xfrm>
            <a:custGeom>
              <a:avLst/>
              <a:gdLst/>
              <a:ahLst/>
              <a:cxnLst/>
              <a:rect l="l" t="t" r="r" b="b"/>
              <a:pathLst>
                <a:path w="4091667" h="4091667">
                  <a:moveTo>
                    <a:pt x="4091667" y="0"/>
                  </a:moveTo>
                  <a:lnTo>
                    <a:pt x="0" y="0"/>
                  </a:lnTo>
                  <a:lnTo>
                    <a:pt x="0" y="4091667"/>
                  </a:lnTo>
                  <a:lnTo>
                    <a:pt x="4091667" y="4091667"/>
                  </a:lnTo>
                  <a:lnTo>
                    <a:pt x="4091667" y="0"/>
                  </a:lnTo>
                  <a:close/>
                </a:path>
              </a:pathLst>
            </a:custGeom>
            <a:blipFill>
              <a:blip r:embed="rId6"/>
              <a:stretch>
                <a:fillRect/>
              </a:stretch>
            </a:blipFill>
          </p:spPr>
        </p:sp>
        <p:sp>
          <p:nvSpPr>
            <p:cNvPr id="21" name="Freeform 21"/>
            <p:cNvSpPr/>
            <p:nvPr/>
          </p:nvSpPr>
          <p:spPr>
            <a:xfrm>
              <a:off x="7102745" y="3019334"/>
              <a:ext cx="336685" cy="336685"/>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a:off x="7102745" y="3527521"/>
              <a:ext cx="336685" cy="336685"/>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23" name="TextBox 23"/>
            <p:cNvSpPr txBox="1"/>
            <p:nvPr/>
          </p:nvSpPr>
          <p:spPr>
            <a:xfrm>
              <a:off x="7570389" y="3470370"/>
              <a:ext cx="3652465" cy="389218"/>
            </a:xfrm>
            <a:prstGeom prst="rect">
              <a:avLst/>
            </a:prstGeom>
          </p:spPr>
          <p:txBody>
            <a:bodyPr lIns="0" tIns="0" rIns="0" bIns="0" rtlCol="0" anchor="t">
              <a:spAutoFit/>
            </a:bodyPr>
            <a:lstStyle/>
            <a:p>
              <a:pPr algn="just">
                <a:lnSpc>
                  <a:spcPts val="1291"/>
                </a:lnSpc>
                <a:spcBef>
                  <a:spcPct val="0"/>
                </a:spcBef>
              </a:pPr>
              <a:r>
                <a:rPr lang="en-US" sz="922" dirty="0">
                  <a:latin typeface="Poppins"/>
                </a:rPr>
                <a:t>408-393-2068</a:t>
              </a:r>
            </a:p>
          </p:txBody>
        </p:sp>
        <p:sp>
          <p:nvSpPr>
            <p:cNvPr id="24" name="TextBox 24"/>
            <p:cNvSpPr txBox="1"/>
            <p:nvPr/>
          </p:nvSpPr>
          <p:spPr>
            <a:xfrm>
              <a:off x="7021597" y="1516536"/>
              <a:ext cx="4657725" cy="542001"/>
            </a:xfrm>
            <a:prstGeom prst="rect">
              <a:avLst/>
            </a:prstGeom>
          </p:spPr>
          <p:txBody>
            <a:bodyPr lIns="0" tIns="0" rIns="0" bIns="0" rtlCol="0" anchor="t">
              <a:spAutoFit/>
            </a:bodyPr>
            <a:lstStyle/>
            <a:p>
              <a:pPr>
                <a:lnSpc>
                  <a:spcPts val="1837"/>
                </a:lnSpc>
                <a:spcBef>
                  <a:spcPct val="0"/>
                </a:spcBef>
              </a:pPr>
              <a:r>
                <a:rPr lang="en-US" sz="1312" dirty="0">
                  <a:latin typeface="Poppins Bold"/>
                </a:rPr>
                <a:t> MINH CHAU NGUYEN</a:t>
              </a:r>
            </a:p>
          </p:txBody>
        </p:sp>
        <p:sp>
          <p:nvSpPr>
            <p:cNvPr id="25" name="TextBox 25"/>
            <p:cNvSpPr txBox="1"/>
            <p:nvPr/>
          </p:nvSpPr>
          <p:spPr>
            <a:xfrm>
              <a:off x="7102744" y="1980032"/>
              <a:ext cx="2730218" cy="412893"/>
            </a:xfrm>
            <a:prstGeom prst="rect">
              <a:avLst/>
            </a:prstGeom>
          </p:spPr>
          <p:txBody>
            <a:bodyPr lIns="0" tIns="0" rIns="0" bIns="0" rtlCol="0" anchor="t">
              <a:spAutoFit/>
            </a:bodyPr>
            <a:lstStyle/>
            <a:p>
              <a:pPr>
                <a:lnSpc>
                  <a:spcPts val="1438"/>
                </a:lnSpc>
                <a:spcBef>
                  <a:spcPct val="0"/>
                </a:spcBef>
              </a:pPr>
              <a:r>
                <a:rPr lang="en-US" sz="922" dirty="0">
                  <a:latin typeface="Poppins"/>
                </a:rPr>
                <a:t>Loan Manager</a:t>
              </a:r>
            </a:p>
          </p:txBody>
        </p:sp>
        <p:sp>
          <p:nvSpPr>
            <p:cNvPr id="26" name="TextBox 26"/>
            <p:cNvSpPr txBox="1"/>
            <p:nvPr/>
          </p:nvSpPr>
          <p:spPr>
            <a:xfrm>
              <a:off x="7570389" y="2962183"/>
              <a:ext cx="4773115" cy="389218"/>
            </a:xfrm>
            <a:prstGeom prst="rect">
              <a:avLst/>
            </a:prstGeom>
          </p:spPr>
          <p:txBody>
            <a:bodyPr lIns="0" tIns="0" rIns="0" bIns="0" rtlCol="0" anchor="t">
              <a:spAutoFit/>
            </a:bodyPr>
            <a:lstStyle/>
            <a:p>
              <a:pPr algn="just">
                <a:lnSpc>
                  <a:spcPts val="1291"/>
                </a:lnSpc>
                <a:spcBef>
                  <a:spcPct val="0"/>
                </a:spcBef>
              </a:pPr>
              <a:r>
                <a:rPr lang="en-US" sz="922" dirty="0">
                  <a:latin typeface="Poppins"/>
                </a:rPr>
                <a:t>mchau@pacificwide.com</a:t>
              </a:r>
            </a:p>
          </p:txBody>
        </p:sp>
        <p:sp>
          <p:nvSpPr>
            <p:cNvPr id="27" name="TextBox 27"/>
            <p:cNvSpPr txBox="1"/>
            <p:nvPr/>
          </p:nvSpPr>
          <p:spPr>
            <a:xfrm>
              <a:off x="7102744" y="2454117"/>
              <a:ext cx="5405789" cy="387801"/>
            </a:xfrm>
            <a:prstGeom prst="rect">
              <a:avLst/>
            </a:prstGeom>
          </p:spPr>
          <p:txBody>
            <a:bodyPr lIns="0" tIns="0" rIns="0" bIns="0" rtlCol="0" anchor="t">
              <a:spAutoFit/>
            </a:bodyPr>
            <a:lstStyle/>
            <a:p>
              <a:pPr>
                <a:lnSpc>
                  <a:spcPts val="1318"/>
                </a:lnSpc>
                <a:spcBef>
                  <a:spcPct val="0"/>
                </a:spcBef>
              </a:pPr>
              <a:r>
                <a:rPr lang="en-US" sz="845" dirty="0">
                  <a:latin typeface="Garet"/>
                </a:rPr>
                <a:t>NMLS No. 348726 - </a:t>
              </a:r>
              <a:r>
                <a:rPr lang="en-US" sz="845" dirty="0" err="1">
                  <a:latin typeface="Garet"/>
                </a:rPr>
                <a:t>CalBRE</a:t>
              </a:r>
              <a:r>
                <a:rPr lang="en-US" sz="845" dirty="0">
                  <a:latin typeface="Garet"/>
                </a:rPr>
                <a:t> No. 01392364</a:t>
              </a:r>
            </a:p>
          </p:txBody>
        </p:sp>
        <p:sp>
          <p:nvSpPr>
            <p:cNvPr id="28" name="AutoShape 28"/>
            <p:cNvSpPr/>
            <p:nvPr/>
          </p:nvSpPr>
          <p:spPr>
            <a:xfrm>
              <a:off x="6490520" y="1300639"/>
              <a:ext cx="0" cy="2795205"/>
            </a:xfrm>
            <a:prstGeom prst="line">
              <a:avLst/>
            </a:prstGeom>
            <a:ln w="73722" cap="flat">
              <a:solidFill>
                <a:schemeClr val="tx1"/>
              </a:solidFill>
              <a:prstDash val="solid"/>
              <a:headEnd type="none" w="sm" len="sm"/>
              <a:tailEnd type="none" w="sm" len="sm"/>
            </a:ln>
          </p:spPr>
          <p:txBody>
            <a:bodyPr/>
            <a:lstStyle/>
            <a:p>
              <a:endParaRPr lang="en-US" dirty="0"/>
            </a:p>
          </p:txBody>
        </p:sp>
      </p:grpSp>
      <p:grpSp>
        <p:nvGrpSpPr>
          <p:cNvPr id="29" name="Group 29"/>
          <p:cNvGrpSpPr/>
          <p:nvPr/>
        </p:nvGrpSpPr>
        <p:grpSpPr>
          <a:xfrm>
            <a:off x="-54565" y="155744"/>
            <a:ext cx="4965393" cy="507480"/>
            <a:chOff x="-1716929" y="-197986"/>
            <a:chExt cx="12222504" cy="1249181"/>
          </a:xfrm>
        </p:grpSpPr>
        <p:grpSp>
          <p:nvGrpSpPr>
            <p:cNvPr id="30" name="Group 30"/>
            <p:cNvGrpSpPr/>
            <p:nvPr/>
          </p:nvGrpSpPr>
          <p:grpSpPr>
            <a:xfrm>
              <a:off x="-1716929" y="-197986"/>
              <a:ext cx="12222504" cy="1249181"/>
              <a:chOff x="-330402" y="-38100"/>
              <a:chExt cx="2352072" cy="240390"/>
            </a:xfrm>
          </p:grpSpPr>
          <p:sp>
            <p:nvSpPr>
              <p:cNvPr id="31" name="Freeform 31"/>
              <p:cNvSpPr/>
              <p:nvPr/>
            </p:nvSpPr>
            <p:spPr>
              <a:xfrm>
                <a:off x="-330402" y="27063"/>
                <a:ext cx="2021670" cy="175227"/>
              </a:xfrm>
              <a:custGeom>
                <a:avLst/>
                <a:gdLst/>
                <a:ahLst/>
                <a:cxnLst/>
                <a:rect l="l" t="t" r="r" b="b"/>
                <a:pathLst>
                  <a:path w="2021670" h="175227">
                    <a:moveTo>
                      <a:pt x="0" y="0"/>
                    </a:moveTo>
                    <a:lnTo>
                      <a:pt x="2021670" y="0"/>
                    </a:lnTo>
                    <a:lnTo>
                      <a:pt x="2021670" y="175227"/>
                    </a:lnTo>
                    <a:lnTo>
                      <a:pt x="0" y="175227"/>
                    </a:lnTo>
                    <a:close/>
                  </a:path>
                </a:pathLst>
              </a:custGeom>
              <a:solidFill>
                <a:srgbClr val="AA2427"/>
              </a:solidFill>
            </p:spPr>
          </p:sp>
          <p:sp>
            <p:nvSpPr>
              <p:cNvPr id="32" name="TextBox 32"/>
              <p:cNvSpPr txBox="1"/>
              <p:nvPr/>
            </p:nvSpPr>
            <p:spPr>
              <a:xfrm>
                <a:off x="0" y="-38100"/>
                <a:ext cx="2021670" cy="213327"/>
              </a:xfrm>
              <a:prstGeom prst="rect">
                <a:avLst/>
              </a:prstGeom>
            </p:spPr>
            <p:txBody>
              <a:bodyPr lIns="26899" tIns="26899" rIns="26899" bIns="26899" rtlCol="0" anchor="ctr"/>
              <a:lstStyle/>
              <a:p>
                <a:pPr algn="ctr">
                  <a:lnSpc>
                    <a:spcPts val="1408"/>
                  </a:lnSpc>
                </a:pPr>
                <a:endParaRPr sz="572"/>
              </a:p>
            </p:txBody>
          </p:sp>
        </p:grpSp>
        <p:sp>
          <p:nvSpPr>
            <p:cNvPr id="33" name="TextBox 33"/>
            <p:cNvSpPr txBox="1"/>
            <p:nvPr/>
          </p:nvSpPr>
          <p:spPr>
            <a:xfrm>
              <a:off x="-1255751" y="147284"/>
              <a:ext cx="9583214" cy="809216"/>
            </a:xfrm>
            <a:prstGeom prst="rect">
              <a:avLst/>
            </a:prstGeom>
          </p:spPr>
          <p:txBody>
            <a:bodyPr lIns="0" tIns="0" rIns="0" bIns="0" rtlCol="0" anchor="t">
              <a:spAutoFit/>
            </a:bodyPr>
            <a:lstStyle/>
            <a:p>
              <a:pPr algn="ctr">
                <a:lnSpc>
                  <a:spcPts val="2824"/>
                </a:lnSpc>
              </a:pPr>
              <a:r>
                <a:rPr lang="en-US" sz="2017" u="sng" dirty="0">
                  <a:solidFill>
                    <a:srgbClr val="FFFFFF"/>
                  </a:solidFill>
                  <a:latin typeface="Open Sauce Bold"/>
                </a:rPr>
                <a:t>1 PAGE OF BANK STATEMENT</a:t>
              </a:r>
            </a:p>
          </p:txBody>
        </p:sp>
      </p:grpSp>
      <p:grpSp>
        <p:nvGrpSpPr>
          <p:cNvPr id="34" name="Group 34"/>
          <p:cNvGrpSpPr/>
          <p:nvPr/>
        </p:nvGrpSpPr>
        <p:grpSpPr>
          <a:xfrm>
            <a:off x="276554" y="4350919"/>
            <a:ext cx="6541362" cy="3797180"/>
            <a:chOff x="-25132" y="89647"/>
            <a:chExt cx="13072391" cy="7588360"/>
          </a:xfrm>
        </p:grpSpPr>
        <p:sp>
          <p:nvSpPr>
            <p:cNvPr id="35" name="TextBox 35"/>
            <p:cNvSpPr txBox="1"/>
            <p:nvPr/>
          </p:nvSpPr>
          <p:spPr>
            <a:xfrm>
              <a:off x="0" y="89647"/>
              <a:ext cx="6995662" cy="2299486"/>
            </a:xfrm>
            <a:prstGeom prst="rect">
              <a:avLst/>
            </a:prstGeom>
          </p:spPr>
          <p:txBody>
            <a:bodyPr lIns="0" tIns="0" rIns="0" bIns="0" rtlCol="0" anchor="t">
              <a:spAutoFit/>
            </a:bodyPr>
            <a:lstStyle/>
            <a:p>
              <a:pPr>
                <a:lnSpc>
                  <a:spcPts val="2493"/>
                </a:lnSpc>
              </a:pPr>
              <a:r>
                <a:rPr lang="en-US" sz="1781" dirty="0">
                  <a:solidFill>
                    <a:srgbClr val="FFFFFF"/>
                  </a:solidFill>
                  <a:latin typeface="Open Sauce"/>
                </a:rPr>
                <a:t>FLEXIBLE QUALIFYING FOR NON-TRADITIONAL BORROWERS</a:t>
              </a:r>
            </a:p>
          </p:txBody>
        </p:sp>
        <p:sp>
          <p:nvSpPr>
            <p:cNvPr id="36" name="TextBox 36"/>
            <p:cNvSpPr txBox="1"/>
            <p:nvPr/>
          </p:nvSpPr>
          <p:spPr>
            <a:xfrm>
              <a:off x="-25132" y="2113661"/>
              <a:ext cx="7690821" cy="1793945"/>
            </a:xfrm>
            <a:prstGeom prst="rect">
              <a:avLst/>
            </a:prstGeom>
          </p:spPr>
          <p:txBody>
            <a:bodyPr lIns="0" tIns="0" rIns="0" bIns="0" rtlCol="0" anchor="t">
              <a:spAutoFit/>
            </a:bodyPr>
            <a:lstStyle/>
            <a:p>
              <a:pPr>
                <a:lnSpc>
                  <a:spcPts val="1437"/>
                </a:lnSpc>
              </a:pPr>
              <a:r>
                <a:rPr lang="en-US" sz="1200" dirty="0">
                  <a:solidFill>
                    <a:srgbClr val="FFFFFF"/>
                  </a:solidFill>
                  <a:latin typeface="Arimo"/>
                </a:rPr>
                <a:t>For many homebuyers, traditional income or credit documentation can be a significant challenge. The Alt- Doc Program enables borrowers to qualify using alternative methods such as asset depletion and/or bank statements. </a:t>
              </a:r>
            </a:p>
          </p:txBody>
        </p:sp>
        <p:sp>
          <p:nvSpPr>
            <p:cNvPr id="37" name="TextBox 37"/>
            <p:cNvSpPr txBox="1"/>
            <p:nvPr/>
          </p:nvSpPr>
          <p:spPr>
            <a:xfrm>
              <a:off x="-19021" y="4089131"/>
              <a:ext cx="7685403" cy="1502814"/>
            </a:xfrm>
            <a:prstGeom prst="rect">
              <a:avLst/>
            </a:prstGeom>
          </p:spPr>
          <p:txBody>
            <a:bodyPr lIns="0" tIns="0" rIns="0" bIns="0" rtlCol="0" anchor="t">
              <a:spAutoFit/>
            </a:bodyPr>
            <a:lstStyle/>
            <a:p>
              <a:pPr>
                <a:lnSpc>
                  <a:spcPts val="1533"/>
                </a:lnSpc>
              </a:pPr>
              <a:r>
                <a:rPr lang="en-US" sz="978" b="1" dirty="0">
                  <a:solidFill>
                    <a:srgbClr val="FFFFFF"/>
                  </a:solidFill>
                  <a:latin typeface="Open Sauce"/>
                </a:rPr>
                <a:t>IDEAL FOR</a:t>
              </a:r>
            </a:p>
            <a:p>
              <a:pPr>
                <a:lnSpc>
                  <a:spcPts val="1533"/>
                </a:lnSpc>
              </a:pPr>
              <a:r>
                <a:rPr lang="en-US" sz="1200" dirty="0">
                  <a:solidFill>
                    <a:srgbClr val="FFFFFF"/>
                  </a:solidFill>
                  <a:latin typeface="Arimo"/>
                </a:rPr>
                <a:t>Self-employed borrowers who do not meet traditional documentation requirements but can qualify using flexible alternatives.* </a:t>
              </a:r>
            </a:p>
          </p:txBody>
        </p:sp>
        <p:sp>
          <p:nvSpPr>
            <p:cNvPr id="38" name="TextBox 38"/>
            <p:cNvSpPr txBox="1"/>
            <p:nvPr/>
          </p:nvSpPr>
          <p:spPr>
            <a:xfrm>
              <a:off x="29585" y="6214516"/>
              <a:ext cx="6702034" cy="645819"/>
            </a:xfrm>
            <a:prstGeom prst="rect">
              <a:avLst/>
            </a:prstGeom>
          </p:spPr>
          <p:txBody>
            <a:bodyPr wrap="square" lIns="0" tIns="0" rIns="0" bIns="0" rtlCol="0" anchor="t">
              <a:spAutoFit/>
            </a:bodyPr>
            <a:lstStyle/>
            <a:p>
              <a:pPr algn="just"/>
              <a:r>
                <a:rPr lang="en-US" sz="1050" dirty="0">
                  <a:solidFill>
                    <a:srgbClr val="FFFFFF"/>
                  </a:solidFill>
                  <a:latin typeface="Arimo"/>
                </a:rPr>
                <a:t>*Based on reserves, payment history and credit depth. **Restrictions apply to DTI over 43%. </a:t>
              </a:r>
            </a:p>
          </p:txBody>
        </p:sp>
        <p:sp>
          <p:nvSpPr>
            <p:cNvPr id="39" name="TextBox 39"/>
            <p:cNvSpPr txBox="1"/>
            <p:nvPr/>
          </p:nvSpPr>
          <p:spPr>
            <a:xfrm>
              <a:off x="7868387" y="1669524"/>
              <a:ext cx="5054443" cy="4197831"/>
            </a:xfrm>
            <a:prstGeom prst="rect">
              <a:avLst/>
            </a:prstGeom>
          </p:spPr>
          <p:txBody>
            <a:bodyPr lIns="0" tIns="0" rIns="0" bIns="0" rtlCol="0" anchor="t">
              <a:spAutoFit/>
            </a:bodyPr>
            <a:lstStyle/>
            <a:p>
              <a:pPr marL="162423" lvl="1" indent="-81212">
                <a:buFont typeface="Arial"/>
                <a:buChar char="•"/>
              </a:pPr>
              <a:r>
                <a:rPr lang="en-US" sz="1050" dirty="0">
                  <a:solidFill>
                    <a:srgbClr val="FFFFFF"/>
                  </a:solidFill>
                  <a:latin typeface="Arimo"/>
                </a:rPr>
                <a:t>Bank statement – 1st page only </a:t>
              </a:r>
            </a:p>
            <a:p>
              <a:pPr marL="162423" lvl="1" indent="-81212">
                <a:buFont typeface="Arial"/>
                <a:buChar char="•"/>
              </a:pPr>
              <a:r>
                <a:rPr lang="en-US" sz="1050" dirty="0">
                  <a:solidFill>
                    <a:srgbClr val="FFFFFF"/>
                  </a:solidFill>
                  <a:latin typeface="Arimo"/>
                </a:rPr>
                <a:t>Loan amounts up to $4 million</a:t>
              </a:r>
            </a:p>
            <a:p>
              <a:pPr marL="162423" lvl="1" indent="-81212">
                <a:buFont typeface="Arial"/>
                <a:buChar char="•"/>
              </a:pPr>
              <a:r>
                <a:rPr lang="en-US" sz="1050" dirty="0">
                  <a:solidFill>
                    <a:srgbClr val="FFFFFF"/>
                  </a:solidFill>
                  <a:latin typeface="Arimo"/>
                </a:rPr>
                <a:t>Max cash in-hand $2 million on cash-out</a:t>
              </a:r>
            </a:p>
            <a:p>
              <a:pPr marL="162423" lvl="1" indent="-81212">
                <a:buFont typeface="Arial"/>
                <a:buChar char="•"/>
              </a:pPr>
              <a:r>
                <a:rPr lang="en-US" sz="1050" dirty="0">
                  <a:solidFill>
                    <a:srgbClr val="FFFFFF"/>
                  </a:solidFill>
                  <a:latin typeface="Arimo"/>
                </a:rPr>
                <a:t>Asset seasoning: 1 month </a:t>
              </a:r>
            </a:p>
            <a:p>
              <a:pPr marL="162423" lvl="1" indent="-81212">
                <a:buFont typeface="Arial"/>
                <a:buChar char="•"/>
              </a:pPr>
              <a:r>
                <a:rPr lang="en-US" sz="1050" dirty="0">
                  <a:solidFill>
                    <a:srgbClr val="FFFFFF"/>
                  </a:solidFill>
                  <a:latin typeface="Arimo"/>
                </a:rPr>
                <a:t>LTV up to 80% for purchase/rate-and-term</a:t>
              </a:r>
            </a:p>
            <a:p>
              <a:pPr marL="162423" lvl="1" indent="-81212">
                <a:buFont typeface="Arial"/>
                <a:buChar char="•"/>
              </a:pPr>
              <a:r>
                <a:rPr lang="en-US" sz="1050" dirty="0">
                  <a:solidFill>
                    <a:srgbClr val="FFFFFF"/>
                  </a:solidFill>
                  <a:latin typeface="Arimo"/>
                </a:rPr>
                <a:t>LTV up to 75% for cash-out</a:t>
              </a:r>
            </a:p>
            <a:p>
              <a:pPr marL="162423" lvl="1" indent="-81212">
                <a:buFont typeface="Arial"/>
                <a:buChar char="•"/>
              </a:pPr>
              <a:r>
                <a:rPr lang="en-US" sz="1050" dirty="0">
                  <a:solidFill>
                    <a:srgbClr val="FFFFFF"/>
                  </a:solidFill>
                  <a:latin typeface="Arimo"/>
                </a:rPr>
                <a:t>DTI up to 50%**</a:t>
              </a:r>
            </a:p>
            <a:p>
              <a:pPr marL="162423" lvl="1" indent="-81212">
                <a:buFont typeface="Arial"/>
                <a:buChar char="•"/>
              </a:pPr>
              <a:r>
                <a:rPr lang="en-US" sz="1050" dirty="0">
                  <a:solidFill>
                    <a:srgbClr val="FFFFFF"/>
                  </a:solidFill>
                  <a:latin typeface="Arimo"/>
                </a:rPr>
                <a:t>Available for primary residence, second home, and investment properties</a:t>
              </a:r>
            </a:p>
            <a:p>
              <a:pPr marL="162423" lvl="1" indent="-81212">
                <a:buFont typeface="Arial"/>
                <a:buChar char="•"/>
              </a:pPr>
              <a:r>
                <a:rPr lang="en-US" sz="1050" dirty="0">
                  <a:solidFill>
                    <a:srgbClr val="FFFFFF"/>
                  </a:solidFill>
                  <a:latin typeface="Arimo"/>
                </a:rPr>
                <a:t>Interest-only payments available</a:t>
              </a:r>
            </a:p>
            <a:p>
              <a:pPr marL="162423" lvl="1" indent="-81212">
                <a:buFont typeface="Arial"/>
                <a:buChar char="•"/>
              </a:pPr>
              <a:r>
                <a:rPr lang="en-US" sz="1050" dirty="0">
                  <a:solidFill>
                    <a:srgbClr val="FFFFFF"/>
                  </a:solidFill>
                  <a:latin typeface="Arimo"/>
                </a:rPr>
                <a:t>FICO scores as low as 660 </a:t>
              </a:r>
            </a:p>
          </p:txBody>
        </p:sp>
        <p:sp>
          <p:nvSpPr>
            <p:cNvPr id="40" name="TextBox 40"/>
            <p:cNvSpPr txBox="1"/>
            <p:nvPr/>
          </p:nvSpPr>
          <p:spPr>
            <a:xfrm>
              <a:off x="7690821" y="1172423"/>
              <a:ext cx="3746243" cy="375191"/>
            </a:xfrm>
            <a:prstGeom prst="rect">
              <a:avLst/>
            </a:prstGeom>
          </p:spPr>
          <p:txBody>
            <a:bodyPr wrap="square" lIns="0" tIns="0" rIns="0" bIns="0" rtlCol="0" anchor="t">
              <a:spAutoFit/>
            </a:bodyPr>
            <a:lstStyle/>
            <a:p>
              <a:pPr>
                <a:lnSpc>
                  <a:spcPts val="1373"/>
                </a:lnSpc>
              </a:pPr>
              <a:r>
                <a:rPr lang="en-US" sz="1800" dirty="0">
                  <a:solidFill>
                    <a:srgbClr val="FFFFFF"/>
                  </a:solidFill>
                  <a:latin typeface="Open Sauce"/>
                </a:rPr>
                <a:t>ADVANTAGES</a:t>
              </a:r>
            </a:p>
          </p:txBody>
        </p:sp>
        <p:sp>
          <p:nvSpPr>
            <p:cNvPr id="41" name="TextBox 41"/>
            <p:cNvSpPr txBox="1"/>
            <p:nvPr/>
          </p:nvSpPr>
          <p:spPr>
            <a:xfrm>
              <a:off x="7743957" y="6323829"/>
              <a:ext cx="5303302" cy="333161"/>
            </a:xfrm>
            <a:prstGeom prst="rect">
              <a:avLst/>
            </a:prstGeom>
          </p:spPr>
          <p:txBody>
            <a:bodyPr lIns="0" tIns="0" rIns="0" bIns="0" rtlCol="0" anchor="t">
              <a:spAutoFit/>
            </a:bodyPr>
            <a:lstStyle/>
            <a:p>
              <a:pPr>
                <a:lnSpc>
                  <a:spcPts val="1268"/>
                </a:lnSpc>
              </a:pPr>
              <a:r>
                <a:rPr lang="en-US" sz="1100" dirty="0">
                  <a:solidFill>
                    <a:srgbClr val="FFFFFF"/>
                  </a:solidFill>
                  <a:latin typeface="Open Sauce"/>
                </a:rPr>
                <a:t>FLEXIBLE QUALIFICATION METHODS</a:t>
              </a:r>
            </a:p>
          </p:txBody>
        </p:sp>
        <p:sp>
          <p:nvSpPr>
            <p:cNvPr id="42" name="TextBox 42"/>
            <p:cNvSpPr txBox="1"/>
            <p:nvPr/>
          </p:nvSpPr>
          <p:spPr>
            <a:xfrm>
              <a:off x="7868387" y="6712003"/>
              <a:ext cx="1733666" cy="327395"/>
            </a:xfrm>
            <a:prstGeom prst="rect">
              <a:avLst/>
            </a:prstGeom>
          </p:spPr>
          <p:txBody>
            <a:bodyPr lIns="0" tIns="0" rIns="0" bIns="0" rtlCol="0" anchor="t">
              <a:spAutoFit/>
            </a:bodyPr>
            <a:lstStyle/>
            <a:p>
              <a:pPr marL="162424" lvl="1" indent="-81212">
                <a:lnSpc>
                  <a:spcPts val="1366"/>
                </a:lnSpc>
                <a:buFont typeface="Arial"/>
                <a:buChar char="•"/>
              </a:pPr>
              <a:r>
                <a:rPr lang="en-US" sz="1050" dirty="0">
                  <a:solidFill>
                    <a:srgbClr val="FFFFFF"/>
                  </a:solidFill>
                  <a:latin typeface="Arimo"/>
                </a:rPr>
                <a:t>1099 only</a:t>
              </a:r>
            </a:p>
          </p:txBody>
        </p:sp>
        <p:sp>
          <p:nvSpPr>
            <p:cNvPr id="43" name="TextBox 43"/>
            <p:cNvSpPr txBox="1"/>
            <p:nvPr/>
          </p:nvSpPr>
          <p:spPr>
            <a:xfrm>
              <a:off x="7868387" y="7033948"/>
              <a:ext cx="1733666" cy="327395"/>
            </a:xfrm>
            <a:prstGeom prst="rect">
              <a:avLst/>
            </a:prstGeom>
          </p:spPr>
          <p:txBody>
            <a:bodyPr lIns="0" tIns="0" rIns="0" bIns="0" rtlCol="0" anchor="t">
              <a:spAutoFit/>
            </a:bodyPr>
            <a:lstStyle/>
            <a:p>
              <a:pPr marL="162424" lvl="1" indent="-81212">
                <a:lnSpc>
                  <a:spcPts val="1366"/>
                </a:lnSpc>
                <a:buFont typeface="Arial"/>
                <a:buChar char="•"/>
              </a:pPr>
              <a:r>
                <a:rPr lang="en-US" sz="1050" dirty="0">
                  <a:solidFill>
                    <a:srgbClr val="FFFFFF"/>
                  </a:solidFill>
                  <a:latin typeface="Arimo"/>
                </a:rPr>
                <a:t>W-2 only</a:t>
              </a:r>
            </a:p>
          </p:txBody>
        </p:sp>
        <p:sp>
          <p:nvSpPr>
            <p:cNvPr id="44" name="TextBox 44"/>
            <p:cNvSpPr txBox="1"/>
            <p:nvPr/>
          </p:nvSpPr>
          <p:spPr>
            <a:xfrm>
              <a:off x="7874812" y="7347664"/>
              <a:ext cx="3023030" cy="330343"/>
            </a:xfrm>
            <a:prstGeom prst="rect">
              <a:avLst/>
            </a:prstGeom>
          </p:spPr>
          <p:txBody>
            <a:bodyPr wrap="square" lIns="0" tIns="0" rIns="0" bIns="0" rtlCol="0" anchor="t">
              <a:spAutoFit/>
            </a:bodyPr>
            <a:lstStyle/>
            <a:p>
              <a:pPr marL="162424" lvl="1" indent="-81212">
                <a:lnSpc>
                  <a:spcPts val="1366"/>
                </a:lnSpc>
                <a:buFont typeface="Arial"/>
                <a:buChar char="•"/>
              </a:pPr>
              <a:r>
                <a:rPr lang="en-US" sz="1050" dirty="0">
                  <a:solidFill>
                    <a:srgbClr val="FFFFFF"/>
                  </a:solidFill>
                  <a:latin typeface="Arimo"/>
                </a:rPr>
                <a:t>1-year tax return</a:t>
              </a:r>
            </a:p>
          </p:txBody>
        </p:sp>
      </p:grpSp>
      <p:sp>
        <p:nvSpPr>
          <p:cNvPr id="45" name="Rectangle 44">
            <a:extLst>
              <a:ext uri="{FF2B5EF4-FFF2-40B4-BE49-F238E27FC236}">
                <a16:creationId xmlns:a16="http://schemas.microsoft.com/office/drawing/2014/main" id="{FBE273B1-22D4-815E-B606-13DB961B8FE2}"/>
              </a:ext>
            </a:extLst>
          </p:cNvPr>
          <p:cNvSpPr/>
          <p:nvPr/>
        </p:nvSpPr>
        <p:spPr>
          <a:xfrm>
            <a:off x="-1919288" y="-67960"/>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46" name="Rectangle 45">
            <a:extLst>
              <a:ext uri="{FF2B5EF4-FFF2-40B4-BE49-F238E27FC236}">
                <a16:creationId xmlns:a16="http://schemas.microsoft.com/office/drawing/2014/main" id="{44D0217F-7831-52CA-FA9E-2988A4693DEC}"/>
              </a:ext>
            </a:extLst>
          </p:cNvPr>
          <p:cNvSpPr/>
          <p:nvPr/>
        </p:nvSpPr>
        <p:spPr>
          <a:xfrm>
            <a:off x="6878727" y="-112773"/>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48" name="Rectangle 47">
            <a:extLst>
              <a:ext uri="{FF2B5EF4-FFF2-40B4-BE49-F238E27FC236}">
                <a16:creationId xmlns:a16="http://schemas.microsoft.com/office/drawing/2014/main" id="{CD334CB4-F35F-E7A8-8C10-6A942760E029}"/>
              </a:ext>
            </a:extLst>
          </p:cNvPr>
          <p:cNvSpPr/>
          <p:nvPr/>
        </p:nvSpPr>
        <p:spPr>
          <a:xfrm>
            <a:off x="-4038600" y="1335658"/>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To download, Go to file&gt;Export&gt;Change File Type&gt;Choose Either PNG OR JPG and choose the slide you want to convert to image.</a:t>
            </a:r>
            <a:br>
              <a:rPr lang="en-US" sz="1800" dirty="0"/>
            </a:br>
            <a:br>
              <a:rPr lang="en-US" sz="1800" dirty="0"/>
            </a:br>
            <a:r>
              <a:rPr lang="en-US" sz="1800" dirty="0"/>
              <a:t>Or you can click shift+F5 and screenshot for better quality</a:t>
            </a:r>
            <a:br>
              <a:rPr lang="en-US" sz="1800" dirty="0"/>
            </a:br>
            <a:endParaRPr lang="en-US" sz="1800" dirty="0"/>
          </a:p>
        </p:txBody>
      </p:sp>
      <p:sp>
        <p:nvSpPr>
          <p:cNvPr id="49" name="Rectangle 48">
            <a:extLst>
              <a:ext uri="{FF2B5EF4-FFF2-40B4-BE49-F238E27FC236}">
                <a16:creationId xmlns:a16="http://schemas.microsoft.com/office/drawing/2014/main" id="{467F5DE4-9D55-06BD-44B0-F95BE81DD3B0}"/>
              </a:ext>
            </a:extLst>
          </p:cNvPr>
          <p:cNvSpPr/>
          <p:nvPr/>
        </p:nvSpPr>
        <p:spPr>
          <a:xfrm>
            <a:off x="-4087289" y="4392040"/>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To Remove any background on your picture you can email </a:t>
            </a:r>
            <a:r>
              <a:rPr lang="en-US" sz="1800" u="sng" dirty="0">
                <a:solidFill>
                  <a:schemeClr val="hlink"/>
                </a:solidFill>
                <a:latin typeface="Calibri"/>
                <a:ea typeface="Calibri"/>
                <a:cs typeface="Calibri"/>
                <a:sym typeface="Calibri"/>
                <a:hlinkClick r:id="rId11"/>
              </a:rPr>
              <a:t>ivan.hustleph@gmail.com</a:t>
            </a:r>
            <a:r>
              <a:rPr lang="en-US" sz="1800" dirty="0">
                <a:solidFill>
                  <a:schemeClr val="dk1"/>
                </a:solidFill>
                <a:latin typeface="Calibri"/>
                <a:ea typeface="Calibri"/>
                <a:cs typeface="Calibri"/>
                <a:sym typeface="Calibri"/>
              </a:rPr>
              <a:t> or go to this website: </a:t>
            </a:r>
            <a:r>
              <a:rPr lang="en-US" sz="1800" u="sng" dirty="0">
                <a:solidFill>
                  <a:schemeClr val="hlink"/>
                </a:solidFill>
                <a:latin typeface="Calibri"/>
                <a:ea typeface="Calibri"/>
                <a:cs typeface="Calibri"/>
                <a:sym typeface="Calibri"/>
                <a:hlinkClick r:id="rId12"/>
              </a:rPr>
              <a:t>https://www.remove.bg/</a:t>
            </a:r>
            <a:endParaRPr lang="en-US"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557" y="17805"/>
            <a:ext cx="6995265" cy="5143317"/>
            <a:chOff x="0" y="0"/>
            <a:chExt cx="16328961" cy="11918575"/>
          </a:xfrm>
        </p:grpSpPr>
        <p:pic>
          <p:nvPicPr>
            <p:cNvPr id="3" name="Picture 3"/>
            <p:cNvPicPr>
              <a:picLocks noChangeAspect="1"/>
            </p:cNvPicPr>
            <p:nvPr/>
          </p:nvPicPr>
          <p:blipFill>
            <a:blip r:embed="rId2"/>
            <a:srcRect l="8646" r="8646" b="9841"/>
            <a:stretch>
              <a:fillRect/>
            </a:stretch>
          </p:blipFill>
          <p:spPr>
            <a:xfrm>
              <a:off x="0" y="0"/>
              <a:ext cx="16328961" cy="11918575"/>
            </a:xfrm>
            <a:prstGeom prst="rect">
              <a:avLst/>
            </a:prstGeom>
          </p:spPr>
        </p:pic>
      </p:grpSp>
      <p:grpSp>
        <p:nvGrpSpPr>
          <p:cNvPr id="4" name="Group 4"/>
          <p:cNvGrpSpPr/>
          <p:nvPr/>
        </p:nvGrpSpPr>
        <p:grpSpPr>
          <a:xfrm>
            <a:off x="-1446771" y="2363963"/>
            <a:ext cx="9480643" cy="5854367"/>
            <a:chOff x="0" y="0"/>
            <a:chExt cx="20893480" cy="13026463"/>
          </a:xfrm>
        </p:grpSpPr>
        <p:sp>
          <p:nvSpPr>
            <p:cNvPr id="5" name="Freeform 5"/>
            <p:cNvSpPr/>
            <p:nvPr/>
          </p:nvSpPr>
          <p:spPr>
            <a:xfrm>
              <a:off x="2974422" y="462608"/>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6" name="Freeform 6"/>
            <p:cNvSpPr/>
            <p:nvPr/>
          </p:nvSpPr>
          <p:spPr>
            <a:xfrm>
              <a:off x="4475429" y="0"/>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7" name="Freeform 7"/>
            <p:cNvSpPr/>
            <p:nvPr/>
          </p:nvSpPr>
          <p:spPr>
            <a:xfrm>
              <a:off x="8404358" y="952740"/>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8" name="Freeform 8"/>
            <p:cNvSpPr/>
            <p:nvPr/>
          </p:nvSpPr>
          <p:spPr>
            <a:xfrm>
              <a:off x="11146386" y="9898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9" name="Freeform 9"/>
            <p:cNvSpPr/>
            <p:nvPr/>
          </p:nvSpPr>
          <p:spPr>
            <a:xfrm>
              <a:off x="4475429" y="12493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23057"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146386"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3526852" y="1055803"/>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13" name="Freeform 13"/>
            <p:cNvSpPr/>
            <p:nvPr/>
          </p:nvSpPr>
          <p:spPr>
            <a:xfrm>
              <a:off x="792115" y="3323805"/>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2974422" y="9293590"/>
              <a:ext cx="15538592" cy="3732873"/>
              <a:chOff x="0" y="0"/>
              <a:chExt cx="2804733" cy="673788"/>
            </a:xfrm>
          </p:grpSpPr>
          <p:sp>
            <p:nvSpPr>
              <p:cNvPr id="15" name="Freeform 15"/>
              <p:cNvSpPr/>
              <p:nvPr/>
            </p:nvSpPr>
            <p:spPr>
              <a:xfrm>
                <a:off x="0" y="0"/>
                <a:ext cx="2804733" cy="673788"/>
              </a:xfrm>
              <a:custGeom>
                <a:avLst/>
                <a:gdLst/>
                <a:ahLst/>
                <a:cxnLst/>
                <a:rect l="l" t="t" r="r" b="b"/>
                <a:pathLst>
                  <a:path w="2804733" h="673788">
                    <a:moveTo>
                      <a:pt x="0" y="0"/>
                    </a:moveTo>
                    <a:lnTo>
                      <a:pt x="2804733" y="0"/>
                    </a:lnTo>
                    <a:lnTo>
                      <a:pt x="2804733" y="673788"/>
                    </a:lnTo>
                    <a:lnTo>
                      <a:pt x="0" y="673788"/>
                    </a:lnTo>
                    <a:close/>
                  </a:path>
                </a:pathLst>
              </a:custGeom>
              <a:solidFill>
                <a:srgbClr val="AA2427"/>
              </a:solidFill>
            </p:spPr>
          </p:sp>
          <p:sp>
            <p:nvSpPr>
              <p:cNvPr id="16" name="TextBox 16"/>
              <p:cNvSpPr txBox="1"/>
              <p:nvPr/>
            </p:nvSpPr>
            <p:spPr>
              <a:xfrm>
                <a:off x="0" y="-38100"/>
                <a:ext cx="2804733" cy="711888"/>
              </a:xfrm>
              <a:prstGeom prst="rect">
                <a:avLst/>
              </a:prstGeom>
            </p:spPr>
            <p:txBody>
              <a:bodyPr lIns="26899" tIns="26899" rIns="26899" bIns="26899" rtlCol="0" anchor="ctr"/>
              <a:lstStyle/>
              <a:p>
                <a:pPr algn="ctr">
                  <a:lnSpc>
                    <a:spcPts val="1408"/>
                  </a:lnSpc>
                </a:pPr>
                <a:endParaRPr sz="572"/>
              </a:p>
            </p:txBody>
          </p:sp>
        </p:grpSp>
        <p:sp>
          <p:nvSpPr>
            <p:cNvPr id="17" name="Freeform 17"/>
            <p:cNvSpPr/>
            <p:nvPr/>
          </p:nvSpPr>
          <p:spPr>
            <a:xfrm>
              <a:off x="0" y="2004864"/>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grpSp>
      <p:sp>
        <p:nvSpPr>
          <p:cNvPr id="29" name="Freeform 29"/>
          <p:cNvSpPr/>
          <p:nvPr/>
        </p:nvSpPr>
        <p:spPr>
          <a:xfrm>
            <a:off x="768054" y="7385712"/>
            <a:ext cx="236378" cy="236378"/>
          </a:xfrm>
          <a:custGeom>
            <a:avLst/>
            <a:gdLst/>
            <a:ahLst/>
            <a:cxnLst/>
            <a:rect l="l" t="t" r="r" b="b"/>
            <a:pathLst>
              <a:path w="436391" h="436391">
                <a:moveTo>
                  <a:pt x="0" y="0"/>
                </a:moveTo>
                <a:lnTo>
                  <a:pt x="436391" y="0"/>
                </a:lnTo>
                <a:lnTo>
                  <a:pt x="436391" y="436392"/>
                </a:lnTo>
                <a:lnTo>
                  <a:pt x="0" y="4363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Freeform 30"/>
          <p:cNvSpPr/>
          <p:nvPr/>
        </p:nvSpPr>
        <p:spPr>
          <a:xfrm>
            <a:off x="1649839" y="7385712"/>
            <a:ext cx="254880" cy="254880"/>
          </a:xfrm>
          <a:custGeom>
            <a:avLst/>
            <a:gdLst/>
            <a:ahLst/>
            <a:cxnLst/>
            <a:rect l="l" t="t" r="r" b="b"/>
            <a:pathLst>
              <a:path w="470547" h="470547">
                <a:moveTo>
                  <a:pt x="0" y="0"/>
                </a:moveTo>
                <a:lnTo>
                  <a:pt x="470547" y="0"/>
                </a:lnTo>
                <a:lnTo>
                  <a:pt x="470547" y="470547"/>
                </a:lnTo>
                <a:lnTo>
                  <a:pt x="0" y="4705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1" name="Freeform 31"/>
          <p:cNvSpPr/>
          <p:nvPr/>
        </p:nvSpPr>
        <p:spPr>
          <a:xfrm>
            <a:off x="2560449" y="7396339"/>
            <a:ext cx="244252" cy="244252"/>
          </a:xfrm>
          <a:custGeom>
            <a:avLst/>
            <a:gdLst/>
            <a:ahLst/>
            <a:cxnLst/>
            <a:rect l="l" t="t" r="r" b="b"/>
            <a:pathLst>
              <a:path w="450926" h="450926">
                <a:moveTo>
                  <a:pt x="0" y="0"/>
                </a:moveTo>
                <a:lnTo>
                  <a:pt x="450926" y="0"/>
                </a:lnTo>
                <a:lnTo>
                  <a:pt x="450926" y="450926"/>
                </a:lnTo>
                <a:lnTo>
                  <a:pt x="0" y="4509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2" name="TextBox 32"/>
          <p:cNvSpPr txBox="1"/>
          <p:nvPr/>
        </p:nvSpPr>
        <p:spPr>
          <a:xfrm>
            <a:off x="767683" y="4790713"/>
            <a:ext cx="2885567" cy="934936"/>
          </a:xfrm>
          <a:prstGeom prst="rect">
            <a:avLst/>
          </a:prstGeom>
        </p:spPr>
        <p:txBody>
          <a:bodyPr lIns="0" tIns="0" rIns="0" bIns="0" rtlCol="0" anchor="t">
            <a:spAutoFit/>
          </a:bodyPr>
          <a:lstStyle/>
          <a:p>
            <a:pPr>
              <a:lnSpc>
                <a:spcPts val="2531"/>
              </a:lnSpc>
            </a:pPr>
            <a:r>
              <a:rPr lang="en-US" sz="1808" dirty="0">
                <a:solidFill>
                  <a:srgbClr val="FFFFFF"/>
                </a:solidFill>
                <a:latin typeface="Open Sauce"/>
              </a:rPr>
              <a:t>QUICK QUALIFYING FOR LOANS UP TO $3 MILLION</a:t>
            </a:r>
          </a:p>
        </p:txBody>
      </p:sp>
      <p:sp>
        <p:nvSpPr>
          <p:cNvPr id="33" name="TextBox 33"/>
          <p:cNvSpPr txBox="1"/>
          <p:nvPr/>
        </p:nvSpPr>
        <p:spPr>
          <a:xfrm>
            <a:off x="768054" y="5842250"/>
            <a:ext cx="3172306" cy="1194879"/>
          </a:xfrm>
          <a:prstGeom prst="rect">
            <a:avLst/>
          </a:prstGeom>
        </p:spPr>
        <p:txBody>
          <a:bodyPr lIns="0" tIns="0" rIns="0" bIns="0" rtlCol="0" anchor="t">
            <a:spAutoFit/>
          </a:bodyPr>
          <a:lstStyle/>
          <a:p>
            <a:pPr>
              <a:lnSpc>
                <a:spcPts val="1890"/>
              </a:lnSpc>
            </a:pPr>
            <a:r>
              <a:rPr lang="en-US" sz="1286" dirty="0">
                <a:solidFill>
                  <a:srgbClr val="FFFFFF"/>
                </a:solidFill>
                <a:latin typeface="Arimo"/>
              </a:rPr>
              <a:t>We significantly simplify the loan process, delivering fast qualifying and closing with an innovative, market-leading loan program. Borrowers can qualify in three simple steps:</a:t>
            </a:r>
          </a:p>
        </p:txBody>
      </p:sp>
      <p:sp>
        <p:nvSpPr>
          <p:cNvPr id="34" name="TextBox 34"/>
          <p:cNvSpPr txBox="1"/>
          <p:nvPr/>
        </p:nvSpPr>
        <p:spPr>
          <a:xfrm>
            <a:off x="4005466" y="5056723"/>
            <a:ext cx="2084853" cy="3025315"/>
          </a:xfrm>
          <a:prstGeom prst="rect">
            <a:avLst/>
          </a:prstGeom>
        </p:spPr>
        <p:txBody>
          <a:bodyPr lIns="0" tIns="0" rIns="0" bIns="0" rtlCol="0" anchor="t">
            <a:spAutoFit/>
          </a:bodyPr>
          <a:lstStyle/>
          <a:p>
            <a:pPr marL="204796" lvl="1" indent="-102398">
              <a:lnSpc>
                <a:spcPts val="1722"/>
              </a:lnSpc>
              <a:buFont typeface="Arial"/>
              <a:buChar char="•"/>
            </a:pPr>
            <a:r>
              <a:rPr lang="en-US" sz="949">
                <a:solidFill>
                  <a:srgbClr val="FFFFFF"/>
                </a:solidFill>
                <a:latin typeface="Arimo"/>
              </a:rPr>
              <a:t>Income documentation not required </a:t>
            </a:r>
          </a:p>
          <a:p>
            <a:pPr marL="204796" lvl="1" indent="-102398">
              <a:lnSpc>
                <a:spcPts val="1722"/>
              </a:lnSpc>
              <a:buFont typeface="Arial"/>
              <a:buChar char="•"/>
            </a:pPr>
            <a:r>
              <a:rPr lang="en-US" sz="949">
                <a:solidFill>
                  <a:srgbClr val="FFFFFF"/>
                </a:solidFill>
                <a:latin typeface="Arimo"/>
              </a:rPr>
              <a:t>Income not stated</a:t>
            </a:r>
          </a:p>
          <a:p>
            <a:pPr marL="204796" lvl="1" indent="-102398">
              <a:lnSpc>
                <a:spcPts val="1722"/>
              </a:lnSpc>
              <a:buFont typeface="Arial"/>
              <a:buChar char="•"/>
            </a:pPr>
            <a:r>
              <a:rPr lang="en-US" sz="949">
                <a:solidFill>
                  <a:srgbClr val="FFFFFF"/>
                </a:solidFill>
                <a:latin typeface="Arimo"/>
              </a:rPr>
              <a:t>Credit underwritten based on LTV, FICO, and liquidity</a:t>
            </a:r>
          </a:p>
          <a:p>
            <a:pPr marL="204796" lvl="1" indent="-102398">
              <a:lnSpc>
                <a:spcPts val="1722"/>
              </a:lnSpc>
              <a:buFont typeface="Arial"/>
              <a:buChar char="•"/>
            </a:pPr>
            <a:r>
              <a:rPr lang="en-US" sz="949">
                <a:solidFill>
                  <a:srgbClr val="FFFFFF"/>
                </a:solidFill>
                <a:latin typeface="Arimo"/>
              </a:rPr>
              <a:t>Primary residence and second homes</a:t>
            </a:r>
          </a:p>
          <a:p>
            <a:pPr marL="204796" lvl="1" indent="-102398">
              <a:lnSpc>
                <a:spcPts val="1722"/>
              </a:lnSpc>
              <a:buFont typeface="Arial"/>
              <a:buChar char="•"/>
            </a:pPr>
            <a:r>
              <a:rPr lang="en-US" sz="949">
                <a:solidFill>
                  <a:srgbClr val="FFFFFF"/>
                </a:solidFill>
                <a:latin typeface="Arimo"/>
              </a:rPr>
              <a:t>Asset seasoning 30 days</a:t>
            </a:r>
          </a:p>
          <a:p>
            <a:pPr marL="204796" lvl="1" indent="-102398">
              <a:lnSpc>
                <a:spcPts val="1722"/>
              </a:lnSpc>
              <a:buFont typeface="Arial"/>
              <a:buChar char="•"/>
            </a:pPr>
            <a:r>
              <a:rPr lang="en-US" sz="949">
                <a:solidFill>
                  <a:srgbClr val="FFFFFF"/>
                </a:solidFill>
                <a:latin typeface="Arimo"/>
              </a:rPr>
              <a:t>Loan amounts up to $3 million</a:t>
            </a:r>
          </a:p>
          <a:p>
            <a:pPr marL="204796" lvl="1" indent="-102398">
              <a:lnSpc>
                <a:spcPts val="1722"/>
              </a:lnSpc>
              <a:buFont typeface="Arial"/>
              <a:buChar char="•"/>
            </a:pPr>
            <a:r>
              <a:rPr lang="en-US" sz="949">
                <a:solidFill>
                  <a:srgbClr val="FFFFFF"/>
                </a:solidFill>
                <a:latin typeface="Arimo"/>
              </a:rPr>
              <a:t>LTV up to 80% purchase/rate-and-term</a:t>
            </a:r>
          </a:p>
          <a:p>
            <a:pPr marL="204796" lvl="1" indent="-102398">
              <a:lnSpc>
                <a:spcPts val="1722"/>
              </a:lnSpc>
              <a:buFont typeface="Arial"/>
              <a:buChar char="•"/>
            </a:pPr>
            <a:r>
              <a:rPr lang="en-US" sz="949">
                <a:solidFill>
                  <a:srgbClr val="FFFFFF"/>
                </a:solidFill>
                <a:latin typeface="Arimo"/>
              </a:rPr>
              <a:t>LTV up to 70% cash-out </a:t>
            </a:r>
          </a:p>
          <a:p>
            <a:pPr marL="204796" lvl="1" indent="-102398">
              <a:lnSpc>
                <a:spcPts val="1722"/>
              </a:lnSpc>
              <a:buFont typeface="Arial"/>
              <a:buChar char="•"/>
            </a:pPr>
            <a:r>
              <a:rPr lang="en-US" sz="949">
                <a:solidFill>
                  <a:srgbClr val="FFFFFF"/>
                </a:solidFill>
                <a:latin typeface="Arimo"/>
              </a:rPr>
              <a:t>FICO beginning at 640</a:t>
            </a:r>
          </a:p>
          <a:p>
            <a:pPr marL="204796" lvl="1" indent="-102398">
              <a:lnSpc>
                <a:spcPts val="1722"/>
              </a:lnSpc>
              <a:buFont typeface="Arial"/>
              <a:buChar char="•"/>
            </a:pPr>
            <a:r>
              <a:rPr lang="en-US" sz="949">
                <a:solidFill>
                  <a:srgbClr val="FFFFFF"/>
                </a:solidFill>
                <a:latin typeface="Arimo"/>
              </a:rPr>
              <a:t>Debt consolidation = rate/term </a:t>
            </a:r>
          </a:p>
        </p:txBody>
      </p:sp>
      <p:sp>
        <p:nvSpPr>
          <p:cNvPr id="35" name="TextBox 35"/>
          <p:cNvSpPr txBox="1"/>
          <p:nvPr/>
        </p:nvSpPr>
        <p:spPr>
          <a:xfrm>
            <a:off x="4005466" y="4828056"/>
            <a:ext cx="1166092" cy="222048"/>
          </a:xfrm>
          <a:prstGeom prst="rect">
            <a:avLst/>
          </a:prstGeom>
        </p:spPr>
        <p:txBody>
          <a:bodyPr lIns="0" tIns="0" rIns="0" bIns="0" rtlCol="0" anchor="t">
            <a:spAutoFit/>
          </a:bodyPr>
          <a:lstStyle/>
          <a:p>
            <a:pPr>
              <a:lnSpc>
                <a:spcPts val="1867"/>
              </a:lnSpc>
            </a:pPr>
            <a:r>
              <a:rPr lang="en-US" sz="1334">
                <a:solidFill>
                  <a:srgbClr val="FFFFFF"/>
                </a:solidFill>
                <a:latin typeface="Open Sauce"/>
              </a:rPr>
              <a:t>GUIDELINES</a:t>
            </a:r>
          </a:p>
        </p:txBody>
      </p:sp>
      <p:sp>
        <p:nvSpPr>
          <p:cNvPr id="36" name="TextBox 36"/>
          <p:cNvSpPr txBox="1"/>
          <p:nvPr/>
        </p:nvSpPr>
        <p:spPr>
          <a:xfrm>
            <a:off x="1072406" y="7367210"/>
            <a:ext cx="453131" cy="298287"/>
          </a:xfrm>
          <a:prstGeom prst="rect">
            <a:avLst/>
          </a:prstGeom>
        </p:spPr>
        <p:txBody>
          <a:bodyPr lIns="0" tIns="0" rIns="0" bIns="0" rtlCol="0" anchor="t">
            <a:spAutoFit/>
          </a:bodyPr>
          <a:lstStyle/>
          <a:p>
            <a:pPr algn="just">
              <a:lnSpc>
                <a:spcPts val="1187"/>
              </a:lnSpc>
            </a:pPr>
            <a:r>
              <a:rPr lang="en-US" sz="993">
                <a:solidFill>
                  <a:srgbClr val="FFFFFF"/>
                </a:solidFill>
                <a:latin typeface="Arimo"/>
              </a:rPr>
              <a:t>Confirm LTV</a:t>
            </a:r>
          </a:p>
        </p:txBody>
      </p:sp>
      <p:sp>
        <p:nvSpPr>
          <p:cNvPr id="37" name="TextBox 37"/>
          <p:cNvSpPr txBox="1"/>
          <p:nvPr/>
        </p:nvSpPr>
        <p:spPr>
          <a:xfrm>
            <a:off x="1970195" y="7371303"/>
            <a:ext cx="519170" cy="298287"/>
          </a:xfrm>
          <a:prstGeom prst="rect">
            <a:avLst/>
          </a:prstGeom>
        </p:spPr>
        <p:txBody>
          <a:bodyPr lIns="0" tIns="0" rIns="0" bIns="0" rtlCol="0" anchor="t">
            <a:spAutoFit/>
          </a:bodyPr>
          <a:lstStyle/>
          <a:p>
            <a:pPr algn="just">
              <a:lnSpc>
                <a:spcPts val="1187"/>
              </a:lnSpc>
            </a:pPr>
            <a:r>
              <a:rPr lang="en-US" sz="993">
                <a:solidFill>
                  <a:srgbClr val="FFFFFF"/>
                </a:solidFill>
                <a:latin typeface="Arimo"/>
              </a:rPr>
              <a:t>Confirm FICO</a:t>
            </a:r>
          </a:p>
        </p:txBody>
      </p:sp>
      <p:sp>
        <p:nvSpPr>
          <p:cNvPr id="38" name="TextBox 38"/>
          <p:cNvSpPr txBox="1"/>
          <p:nvPr/>
        </p:nvSpPr>
        <p:spPr>
          <a:xfrm>
            <a:off x="2928380" y="7367211"/>
            <a:ext cx="555415" cy="298287"/>
          </a:xfrm>
          <a:prstGeom prst="rect">
            <a:avLst/>
          </a:prstGeom>
        </p:spPr>
        <p:txBody>
          <a:bodyPr lIns="0" tIns="0" rIns="0" bIns="0" rtlCol="0" anchor="t">
            <a:spAutoFit/>
          </a:bodyPr>
          <a:lstStyle/>
          <a:p>
            <a:pPr>
              <a:lnSpc>
                <a:spcPts val="1187"/>
              </a:lnSpc>
            </a:pPr>
            <a:r>
              <a:rPr lang="en-US" sz="993">
                <a:solidFill>
                  <a:srgbClr val="FFFFFF"/>
                </a:solidFill>
                <a:latin typeface="Arimo"/>
              </a:rPr>
              <a:t>Verify Reserves</a:t>
            </a:r>
          </a:p>
        </p:txBody>
      </p:sp>
      <p:grpSp>
        <p:nvGrpSpPr>
          <p:cNvPr id="39" name="Group 39"/>
          <p:cNvGrpSpPr/>
          <p:nvPr/>
        </p:nvGrpSpPr>
        <p:grpSpPr>
          <a:xfrm>
            <a:off x="35326" y="114901"/>
            <a:ext cx="4540683" cy="607253"/>
            <a:chOff x="-671490" y="-197986"/>
            <a:chExt cx="11177065" cy="1494776"/>
          </a:xfrm>
        </p:grpSpPr>
        <p:grpSp>
          <p:nvGrpSpPr>
            <p:cNvPr id="40" name="Group 40"/>
            <p:cNvGrpSpPr/>
            <p:nvPr/>
          </p:nvGrpSpPr>
          <p:grpSpPr>
            <a:xfrm>
              <a:off x="-671490" y="-197986"/>
              <a:ext cx="11177065" cy="1494776"/>
              <a:chOff x="-129220" y="-38100"/>
              <a:chExt cx="2150890" cy="287651"/>
            </a:xfrm>
          </p:grpSpPr>
          <p:sp>
            <p:nvSpPr>
              <p:cNvPr id="41" name="Freeform 41"/>
              <p:cNvSpPr/>
              <p:nvPr/>
            </p:nvSpPr>
            <p:spPr>
              <a:xfrm>
                <a:off x="-129220" y="119"/>
                <a:ext cx="2021670" cy="249432"/>
              </a:xfrm>
              <a:custGeom>
                <a:avLst/>
                <a:gdLst/>
                <a:ahLst/>
                <a:cxnLst/>
                <a:rect l="l" t="t" r="r" b="b"/>
                <a:pathLst>
                  <a:path w="2021670" h="249432">
                    <a:moveTo>
                      <a:pt x="0" y="0"/>
                    </a:moveTo>
                    <a:lnTo>
                      <a:pt x="2021670" y="0"/>
                    </a:lnTo>
                    <a:lnTo>
                      <a:pt x="2021670" y="249432"/>
                    </a:lnTo>
                    <a:lnTo>
                      <a:pt x="0" y="249432"/>
                    </a:lnTo>
                    <a:close/>
                  </a:path>
                </a:pathLst>
              </a:custGeom>
              <a:solidFill>
                <a:srgbClr val="AA2427"/>
              </a:solidFill>
            </p:spPr>
          </p:sp>
          <p:sp>
            <p:nvSpPr>
              <p:cNvPr id="42" name="TextBox 42"/>
              <p:cNvSpPr txBox="1"/>
              <p:nvPr/>
            </p:nvSpPr>
            <p:spPr>
              <a:xfrm>
                <a:off x="0" y="-38100"/>
                <a:ext cx="2021670" cy="287532"/>
              </a:xfrm>
              <a:prstGeom prst="rect">
                <a:avLst/>
              </a:prstGeom>
            </p:spPr>
            <p:txBody>
              <a:bodyPr lIns="26899" tIns="26899" rIns="26899" bIns="26899" rtlCol="0" anchor="ctr"/>
              <a:lstStyle/>
              <a:p>
                <a:pPr algn="ctr">
                  <a:lnSpc>
                    <a:spcPts val="1408"/>
                  </a:lnSpc>
                </a:pPr>
                <a:endParaRPr sz="572"/>
              </a:p>
            </p:txBody>
          </p:sp>
        </p:grpSp>
        <p:sp>
          <p:nvSpPr>
            <p:cNvPr id="43" name="TextBox 43"/>
            <p:cNvSpPr txBox="1"/>
            <p:nvPr/>
          </p:nvSpPr>
          <p:spPr>
            <a:xfrm>
              <a:off x="-560401" y="44751"/>
              <a:ext cx="9583214" cy="1207906"/>
            </a:xfrm>
            <a:prstGeom prst="rect">
              <a:avLst/>
            </a:prstGeom>
          </p:spPr>
          <p:txBody>
            <a:bodyPr lIns="0" tIns="0" rIns="0" bIns="0" rtlCol="0" anchor="t">
              <a:spAutoFit/>
            </a:bodyPr>
            <a:lstStyle/>
            <a:p>
              <a:pPr algn="ctr">
                <a:lnSpc>
                  <a:spcPts val="1986"/>
                </a:lnSpc>
              </a:pPr>
              <a:r>
                <a:rPr lang="en-US" sz="1419" u="sng" dirty="0">
                  <a:solidFill>
                    <a:srgbClr val="FFFFFF"/>
                  </a:solidFill>
                  <a:latin typeface="Open Sauce Bold"/>
                </a:rPr>
                <a:t>NO DOCS FOR OWNER OCCUPIED PROPERTY</a:t>
              </a:r>
            </a:p>
          </p:txBody>
        </p:sp>
      </p:grpSp>
      <p:sp>
        <p:nvSpPr>
          <p:cNvPr id="44" name="Rectangle 43">
            <a:extLst>
              <a:ext uri="{FF2B5EF4-FFF2-40B4-BE49-F238E27FC236}">
                <a16:creationId xmlns:a16="http://schemas.microsoft.com/office/drawing/2014/main" id="{1DBCFD34-5906-8BD5-9573-AB58F013B2C6}"/>
              </a:ext>
            </a:extLst>
          </p:cNvPr>
          <p:cNvSpPr/>
          <p:nvPr/>
        </p:nvSpPr>
        <p:spPr>
          <a:xfrm>
            <a:off x="-1957003" y="-4510"/>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45" name="Rectangle 44">
            <a:extLst>
              <a:ext uri="{FF2B5EF4-FFF2-40B4-BE49-F238E27FC236}">
                <a16:creationId xmlns:a16="http://schemas.microsoft.com/office/drawing/2014/main" id="{F19BA071-14C8-0656-D29F-29833B9B4CFE}"/>
              </a:ext>
            </a:extLst>
          </p:cNvPr>
          <p:cNvSpPr/>
          <p:nvPr/>
        </p:nvSpPr>
        <p:spPr>
          <a:xfrm>
            <a:off x="6874868" y="39686"/>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grpSp>
        <p:nvGrpSpPr>
          <p:cNvPr id="56" name="Group 55">
            <a:extLst>
              <a:ext uri="{FF2B5EF4-FFF2-40B4-BE49-F238E27FC236}">
                <a16:creationId xmlns:a16="http://schemas.microsoft.com/office/drawing/2014/main" id="{900B9E31-0E12-2128-F03A-AF5CCC15F0AB}"/>
              </a:ext>
            </a:extLst>
          </p:cNvPr>
          <p:cNvGrpSpPr/>
          <p:nvPr/>
        </p:nvGrpSpPr>
        <p:grpSpPr>
          <a:xfrm>
            <a:off x="343464" y="7847148"/>
            <a:ext cx="6200446" cy="1984204"/>
            <a:chOff x="276554" y="8015164"/>
            <a:chExt cx="5802671" cy="1811694"/>
          </a:xfrm>
        </p:grpSpPr>
        <p:sp>
          <p:nvSpPr>
            <p:cNvPr id="46" name="Freeform 19">
              <a:extLst>
                <a:ext uri="{FF2B5EF4-FFF2-40B4-BE49-F238E27FC236}">
                  <a16:creationId xmlns:a16="http://schemas.microsoft.com/office/drawing/2014/main" id="{F321ACD0-1F85-DA05-5D94-840DE0E9A87E}"/>
                </a:ext>
              </a:extLst>
            </p:cNvPr>
            <p:cNvSpPr/>
            <p:nvPr/>
          </p:nvSpPr>
          <p:spPr>
            <a:xfrm>
              <a:off x="276554" y="8797490"/>
              <a:ext cx="1351325" cy="845180"/>
            </a:xfrm>
            <a:custGeom>
              <a:avLst/>
              <a:gdLst/>
              <a:ahLst/>
              <a:cxnLst/>
              <a:rect l="l" t="t" r="r" b="b"/>
              <a:pathLst>
                <a:path w="2596735" h="1603620">
                  <a:moveTo>
                    <a:pt x="0" y="0"/>
                  </a:moveTo>
                  <a:lnTo>
                    <a:pt x="2596735" y="0"/>
                  </a:lnTo>
                  <a:lnTo>
                    <a:pt x="2596735" y="1603620"/>
                  </a:lnTo>
                  <a:lnTo>
                    <a:pt x="0" y="1603620"/>
                  </a:lnTo>
                  <a:lnTo>
                    <a:pt x="0" y="0"/>
                  </a:lnTo>
                  <a:close/>
                </a:path>
              </a:pathLst>
            </a:custGeom>
            <a:blipFill>
              <a:blip r:embed="rId11"/>
              <a:stretch>
                <a:fillRect l="-1140" r="-1185"/>
              </a:stretch>
            </a:blipFill>
          </p:spPr>
        </p:sp>
        <p:sp>
          <p:nvSpPr>
            <p:cNvPr id="47" name="Freeform 20">
              <a:extLst>
                <a:ext uri="{FF2B5EF4-FFF2-40B4-BE49-F238E27FC236}">
                  <a16:creationId xmlns:a16="http://schemas.microsoft.com/office/drawing/2014/main" id="{9E31CD92-5634-C2DD-F937-5796F8C57064}"/>
                </a:ext>
              </a:extLst>
            </p:cNvPr>
            <p:cNvSpPr/>
            <p:nvPr/>
          </p:nvSpPr>
          <p:spPr>
            <a:xfrm flipH="1">
              <a:off x="1654481" y="8015164"/>
              <a:ext cx="1811694" cy="1811694"/>
            </a:xfrm>
            <a:custGeom>
              <a:avLst/>
              <a:gdLst/>
              <a:ahLst/>
              <a:cxnLst/>
              <a:rect l="l" t="t" r="r" b="b"/>
              <a:pathLst>
                <a:path w="4091667" h="4091667">
                  <a:moveTo>
                    <a:pt x="4091667" y="0"/>
                  </a:moveTo>
                  <a:lnTo>
                    <a:pt x="0" y="0"/>
                  </a:lnTo>
                  <a:lnTo>
                    <a:pt x="0" y="4091667"/>
                  </a:lnTo>
                  <a:lnTo>
                    <a:pt x="4091667" y="4091667"/>
                  </a:lnTo>
                  <a:lnTo>
                    <a:pt x="4091667" y="0"/>
                  </a:lnTo>
                  <a:close/>
                </a:path>
              </a:pathLst>
            </a:custGeom>
            <a:blipFill>
              <a:blip r:embed="rId12"/>
              <a:stretch>
                <a:fillRect/>
              </a:stretch>
            </a:blipFill>
          </p:spPr>
        </p:sp>
        <p:sp>
          <p:nvSpPr>
            <p:cNvPr id="48" name="Freeform 21">
              <a:extLst>
                <a:ext uri="{FF2B5EF4-FFF2-40B4-BE49-F238E27FC236}">
                  <a16:creationId xmlns:a16="http://schemas.microsoft.com/office/drawing/2014/main" id="{732F5C8E-5D98-C3D8-0064-6EADD16413BE}"/>
                </a:ext>
              </a:extLst>
            </p:cNvPr>
            <p:cNvSpPr/>
            <p:nvPr/>
          </p:nvSpPr>
          <p:spPr>
            <a:xfrm>
              <a:off x="3883123" y="9354911"/>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9" name="Freeform 22">
              <a:extLst>
                <a:ext uri="{FF2B5EF4-FFF2-40B4-BE49-F238E27FC236}">
                  <a16:creationId xmlns:a16="http://schemas.microsoft.com/office/drawing/2014/main" id="{8F19D48C-75B5-A5EF-8E11-5CFD7952A8EA}"/>
                </a:ext>
              </a:extLst>
            </p:cNvPr>
            <p:cNvSpPr/>
            <p:nvPr/>
          </p:nvSpPr>
          <p:spPr>
            <a:xfrm>
              <a:off x="3883123" y="9561362"/>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dirty="0"/>
            </a:p>
          </p:txBody>
        </p:sp>
        <p:sp>
          <p:nvSpPr>
            <p:cNvPr id="50" name="TextBox 23">
              <a:extLst>
                <a:ext uri="{FF2B5EF4-FFF2-40B4-BE49-F238E27FC236}">
                  <a16:creationId xmlns:a16="http://schemas.microsoft.com/office/drawing/2014/main" id="{B5C4623E-F6D0-BBA2-FBFB-D2D7E056B8DA}"/>
                </a:ext>
              </a:extLst>
            </p:cNvPr>
            <p:cNvSpPr txBox="1"/>
            <p:nvPr/>
          </p:nvSpPr>
          <p:spPr>
            <a:xfrm>
              <a:off x="4073104" y="9538144"/>
              <a:ext cx="1483814"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408-393-2068</a:t>
              </a:r>
            </a:p>
          </p:txBody>
        </p:sp>
        <p:sp>
          <p:nvSpPr>
            <p:cNvPr id="51" name="TextBox 24">
              <a:extLst>
                <a:ext uri="{FF2B5EF4-FFF2-40B4-BE49-F238E27FC236}">
                  <a16:creationId xmlns:a16="http://schemas.microsoft.com/office/drawing/2014/main" id="{1CED97BE-847A-506B-7BD5-383ADFA5805B}"/>
                </a:ext>
              </a:extLst>
            </p:cNvPr>
            <p:cNvSpPr txBox="1"/>
            <p:nvPr/>
          </p:nvSpPr>
          <p:spPr>
            <a:xfrm>
              <a:off x="3850157" y="8744399"/>
              <a:ext cx="1892201" cy="220188"/>
            </a:xfrm>
            <a:prstGeom prst="rect">
              <a:avLst/>
            </a:prstGeom>
          </p:spPr>
          <p:txBody>
            <a:bodyPr lIns="0" tIns="0" rIns="0" bIns="0" rtlCol="0" anchor="t">
              <a:spAutoFit/>
            </a:bodyPr>
            <a:lstStyle/>
            <a:p>
              <a:pPr>
                <a:lnSpc>
                  <a:spcPts val="1837"/>
                </a:lnSpc>
                <a:spcBef>
                  <a:spcPct val="0"/>
                </a:spcBef>
              </a:pPr>
              <a:r>
                <a:rPr lang="en-US" sz="1312" dirty="0">
                  <a:latin typeface="Poppins Bold"/>
                </a:rPr>
                <a:t> MINH CHAU NGUYEN</a:t>
              </a:r>
            </a:p>
          </p:txBody>
        </p:sp>
        <p:sp>
          <p:nvSpPr>
            <p:cNvPr id="52" name="TextBox 25">
              <a:extLst>
                <a:ext uri="{FF2B5EF4-FFF2-40B4-BE49-F238E27FC236}">
                  <a16:creationId xmlns:a16="http://schemas.microsoft.com/office/drawing/2014/main" id="{A19B0E16-6B89-2D36-9B05-E1FB57A2031C}"/>
                </a:ext>
              </a:extLst>
            </p:cNvPr>
            <p:cNvSpPr txBox="1"/>
            <p:nvPr/>
          </p:nvSpPr>
          <p:spPr>
            <a:xfrm>
              <a:off x="3883123" y="8932694"/>
              <a:ext cx="1109151" cy="167738"/>
            </a:xfrm>
            <a:prstGeom prst="rect">
              <a:avLst/>
            </a:prstGeom>
          </p:spPr>
          <p:txBody>
            <a:bodyPr lIns="0" tIns="0" rIns="0" bIns="0" rtlCol="0" anchor="t">
              <a:spAutoFit/>
            </a:bodyPr>
            <a:lstStyle/>
            <a:p>
              <a:pPr>
                <a:lnSpc>
                  <a:spcPts val="1438"/>
                </a:lnSpc>
                <a:spcBef>
                  <a:spcPct val="0"/>
                </a:spcBef>
              </a:pPr>
              <a:r>
                <a:rPr lang="en-US" sz="922" dirty="0">
                  <a:latin typeface="Poppins"/>
                </a:rPr>
                <a:t>Loan Manager</a:t>
              </a:r>
            </a:p>
          </p:txBody>
        </p:sp>
        <p:sp>
          <p:nvSpPr>
            <p:cNvPr id="53" name="TextBox 26">
              <a:extLst>
                <a:ext uri="{FF2B5EF4-FFF2-40B4-BE49-F238E27FC236}">
                  <a16:creationId xmlns:a16="http://schemas.microsoft.com/office/drawing/2014/main" id="{8F1B3827-881F-6EE0-6ED9-25305755D827}"/>
                </a:ext>
              </a:extLst>
            </p:cNvPr>
            <p:cNvSpPr txBox="1"/>
            <p:nvPr/>
          </p:nvSpPr>
          <p:spPr>
            <a:xfrm>
              <a:off x="4073104" y="9331693"/>
              <a:ext cx="1939078"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mchau@pacificwide.com</a:t>
              </a:r>
            </a:p>
          </p:txBody>
        </p:sp>
        <p:sp>
          <p:nvSpPr>
            <p:cNvPr id="54" name="TextBox 27">
              <a:extLst>
                <a:ext uri="{FF2B5EF4-FFF2-40B4-BE49-F238E27FC236}">
                  <a16:creationId xmlns:a16="http://schemas.microsoft.com/office/drawing/2014/main" id="{7BBF8763-40AD-4DE8-8836-93DE4FDB877E}"/>
                </a:ext>
              </a:extLst>
            </p:cNvPr>
            <p:cNvSpPr txBox="1"/>
            <p:nvPr/>
          </p:nvSpPr>
          <p:spPr>
            <a:xfrm>
              <a:off x="3883123" y="9125291"/>
              <a:ext cx="2196102" cy="157544"/>
            </a:xfrm>
            <a:prstGeom prst="rect">
              <a:avLst/>
            </a:prstGeom>
          </p:spPr>
          <p:txBody>
            <a:bodyPr lIns="0" tIns="0" rIns="0" bIns="0" rtlCol="0" anchor="t">
              <a:spAutoFit/>
            </a:bodyPr>
            <a:lstStyle/>
            <a:p>
              <a:pPr>
                <a:lnSpc>
                  <a:spcPts val="1318"/>
                </a:lnSpc>
                <a:spcBef>
                  <a:spcPct val="0"/>
                </a:spcBef>
              </a:pPr>
              <a:r>
                <a:rPr lang="en-US" sz="845" dirty="0">
                  <a:latin typeface="Garet"/>
                </a:rPr>
                <a:t>NMLS No. 348726 - </a:t>
              </a:r>
              <a:r>
                <a:rPr lang="en-US" sz="845" dirty="0" err="1">
                  <a:latin typeface="Garet"/>
                </a:rPr>
                <a:t>CalBRE</a:t>
              </a:r>
              <a:r>
                <a:rPr lang="en-US" sz="845" dirty="0">
                  <a:latin typeface="Garet"/>
                </a:rPr>
                <a:t> No. 01392364</a:t>
              </a:r>
            </a:p>
          </p:txBody>
        </p:sp>
        <p:sp>
          <p:nvSpPr>
            <p:cNvPr id="55" name="AutoShape 28">
              <a:extLst>
                <a:ext uri="{FF2B5EF4-FFF2-40B4-BE49-F238E27FC236}">
                  <a16:creationId xmlns:a16="http://schemas.microsoft.com/office/drawing/2014/main" id="{25219387-2113-D463-A852-92C6629EB7B1}"/>
                </a:ext>
              </a:extLst>
            </p:cNvPr>
            <p:cNvSpPr/>
            <p:nvPr/>
          </p:nvSpPr>
          <p:spPr>
            <a:xfrm>
              <a:off x="3634407" y="8656691"/>
              <a:ext cx="0" cy="1135552"/>
            </a:xfrm>
            <a:prstGeom prst="line">
              <a:avLst/>
            </a:prstGeom>
            <a:ln w="73722" cap="flat">
              <a:solidFill>
                <a:schemeClr val="tx1"/>
              </a:solidFill>
              <a:prstDash val="solid"/>
              <a:headEnd type="none" w="sm" len="sm"/>
              <a:tailEnd type="none" w="sm" len="sm"/>
            </a:ln>
          </p:spPr>
          <p:txBody>
            <a:bodyPr/>
            <a:lstStyle/>
            <a:p>
              <a:endParaRPr lang="en-US" dirty="0"/>
            </a:p>
          </p:txBody>
        </p:sp>
      </p:grpSp>
      <p:sp>
        <p:nvSpPr>
          <p:cNvPr id="57" name="Rectangle 56">
            <a:extLst>
              <a:ext uri="{FF2B5EF4-FFF2-40B4-BE49-F238E27FC236}">
                <a16:creationId xmlns:a16="http://schemas.microsoft.com/office/drawing/2014/main" id="{CE363B53-807C-90D1-9375-49D8552E60D0}"/>
              </a:ext>
            </a:extLst>
          </p:cNvPr>
          <p:cNvSpPr/>
          <p:nvPr/>
        </p:nvSpPr>
        <p:spPr>
          <a:xfrm>
            <a:off x="-4038600" y="1335658"/>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To download, Go to file&gt;Export&gt;Change File Type&gt;Choose Either PNG OR JPG and choose the slide you want to convert to image.</a:t>
            </a:r>
            <a:br>
              <a:rPr lang="en-US" sz="1800" dirty="0"/>
            </a:br>
            <a:br>
              <a:rPr lang="en-US" sz="1800" dirty="0"/>
            </a:br>
            <a:r>
              <a:rPr lang="en-US" sz="1800" dirty="0"/>
              <a:t>Or you can click shift+F5 and screenshot for better quality</a:t>
            </a:r>
            <a:br>
              <a:rPr lang="en-US" sz="1800" dirty="0"/>
            </a:br>
            <a:endParaRPr lang="en-US" sz="1800" dirty="0"/>
          </a:p>
        </p:txBody>
      </p:sp>
      <p:sp>
        <p:nvSpPr>
          <p:cNvPr id="58" name="Rectangle 57">
            <a:extLst>
              <a:ext uri="{FF2B5EF4-FFF2-40B4-BE49-F238E27FC236}">
                <a16:creationId xmlns:a16="http://schemas.microsoft.com/office/drawing/2014/main" id="{1968589D-3E8B-8055-3F6F-CC0DDC9F9251}"/>
              </a:ext>
            </a:extLst>
          </p:cNvPr>
          <p:cNvSpPr/>
          <p:nvPr/>
        </p:nvSpPr>
        <p:spPr>
          <a:xfrm>
            <a:off x="-4087289" y="4392040"/>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To Remove any background on your picture you can email </a:t>
            </a:r>
            <a:r>
              <a:rPr lang="en-US" sz="1800" u="sng" dirty="0">
                <a:solidFill>
                  <a:schemeClr val="hlink"/>
                </a:solidFill>
                <a:latin typeface="Calibri"/>
                <a:ea typeface="Calibri"/>
                <a:cs typeface="Calibri"/>
                <a:sym typeface="Calibri"/>
                <a:hlinkClick r:id="rId17"/>
              </a:rPr>
              <a:t>ivan.hustleph@gmail.com</a:t>
            </a:r>
            <a:r>
              <a:rPr lang="en-US" sz="1800" dirty="0">
                <a:solidFill>
                  <a:schemeClr val="dk1"/>
                </a:solidFill>
                <a:latin typeface="Calibri"/>
                <a:ea typeface="Calibri"/>
                <a:cs typeface="Calibri"/>
                <a:sym typeface="Calibri"/>
              </a:rPr>
              <a:t> or go to this website: </a:t>
            </a:r>
            <a:r>
              <a:rPr lang="en-US" sz="1800" u="sng" dirty="0">
                <a:solidFill>
                  <a:schemeClr val="hlink"/>
                </a:solidFill>
                <a:latin typeface="Calibri"/>
                <a:ea typeface="Calibri"/>
                <a:cs typeface="Calibri"/>
                <a:sym typeface="Calibri"/>
                <a:hlinkClick r:id="rId18"/>
              </a:rPr>
              <a:t>https://www.remove.bg/</a:t>
            </a:r>
            <a:endParaRPr lang="en-US" sz="1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844" y="0"/>
            <a:ext cx="6740800" cy="5091455"/>
            <a:chOff x="0" y="0"/>
            <a:chExt cx="16592738" cy="12532814"/>
          </a:xfrm>
        </p:grpSpPr>
        <p:pic>
          <p:nvPicPr>
            <p:cNvPr id="3" name="Picture 3"/>
            <p:cNvPicPr>
              <a:picLocks noChangeAspect="1"/>
            </p:cNvPicPr>
            <p:nvPr/>
          </p:nvPicPr>
          <p:blipFill>
            <a:blip r:embed="rId2"/>
            <a:srcRect l="5813" r="5813"/>
            <a:stretch>
              <a:fillRect/>
            </a:stretch>
          </p:blipFill>
          <p:spPr>
            <a:xfrm>
              <a:off x="0" y="0"/>
              <a:ext cx="16592738" cy="12532814"/>
            </a:xfrm>
            <a:prstGeom prst="rect">
              <a:avLst/>
            </a:prstGeom>
          </p:spPr>
        </p:pic>
      </p:grpSp>
      <p:grpSp>
        <p:nvGrpSpPr>
          <p:cNvPr id="4" name="Group 4"/>
          <p:cNvGrpSpPr/>
          <p:nvPr/>
        </p:nvGrpSpPr>
        <p:grpSpPr>
          <a:xfrm>
            <a:off x="-1497524" y="2550681"/>
            <a:ext cx="9448797" cy="5968795"/>
            <a:chOff x="0" y="0"/>
            <a:chExt cx="20893480" cy="13026463"/>
          </a:xfrm>
        </p:grpSpPr>
        <p:sp>
          <p:nvSpPr>
            <p:cNvPr id="5" name="Freeform 5"/>
            <p:cNvSpPr/>
            <p:nvPr/>
          </p:nvSpPr>
          <p:spPr>
            <a:xfrm>
              <a:off x="2974422" y="462608"/>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6" name="Freeform 6"/>
            <p:cNvSpPr/>
            <p:nvPr/>
          </p:nvSpPr>
          <p:spPr>
            <a:xfrm>
              <a:off x="4475429" y="0"/>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7" name="Freeform 7"/>
            <p:cNvSpPr/>
            <p:nvPr/>
          </p:nvSpPr>
          <p:spPr>
            <a:xfrm>
              <a:off x="8404358" y="952740"/>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8" name="Freeform 8"/>
            <p:cNvSpPr/>
            <p:nvPr/>
          </p:nvSpPr>
          <p:spPr>
            <a:xfrm>
              <a:off x="11146386" y="9898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9" name="Freeform 9"/>
            <p:cNvSpPr/>
            <p:nvPr/>
          </p:nvSpPr>
          <p:spPr>
            <a:xfrm>
              <a:off x="4475429" y="12493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23057"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146386"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3526852" y="1055803"/>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13" name="Freeform 13"/>
            <p:cNvSpPr/>
            <p:nvPr/>
          </p:nvSpPr>
          <p:spPr>
            <a:xfrm>
              <a:off x="792115" y="3323805"/>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2974422" y="9293590"/>
              <a:ext cx="15538592" cy="3732873"/>
              <a:chOff x="0" y="0"/>
              <a:chExt cx="2804733" cy="673788"/>
            </a:xfrm>
          </p:grpSpPr>
          <p:sp>
            <p:nvSpPr>
              <p:cNvPr id="15" name="Freeform 15"/>
              <p:cNvSpPr/>
              <p:nvPr/>
            </p:nvSpPr>
            <p:spPr>
              <a:xfrm>
                <a:off x="0" y="0"/>
                <a:ext cx="2804733" cy="673788"/>
              </a:xfrm>
              <a:custGeom>
                <a:avLst/>
                <a:gdLst/>
                <a:ahLst/>
                <a:cxnLst/>
                <a:rect l="l" t="t" r="r" b="b"/>
                <a:pathLst>
                  <a:path w="2804733" h="673788">
                    <a:moveTo>
                      <a:pt x="0" y="0"/>
                    </a:moveTo>
                    <a:lnTo>
                      <a:pt x="2804733" y="0"/>
                    </a:lnTo>
                    <a:lnTo>
                      <a:pt x="2804733" y="673788"/>
                    </a:lnTo>
                    <a:lnTo>
                      <a:pt x="0" y="673788"/>
                    </a:lnTo>
                    <a:close/>
                  </a:path>
                </a:pathLst>
              </a:custGeom>
              <a:solidFill>
                <a:srgbClr val="AA2427"/>
              </a:solidFill>
            </p:spPr>
          </p:sp>
          <p:sp>
            <p:nvSpPr>
              <p:cNvPr id="16" name="TextBox 16"/>
              <p:cNvSpPr txBox="1"/>
              <p:nvPr/>
            </p:nvSpPr>
            <p:spPr>
              <a:xfrm>
                <a:off x="0" y="-38100"/>
                <a:ext cx="2804733" cy="711888"/>
              </a:xfrm>
              <a:prstGeom prst="rect">
                <a:avLst/>
              </a:prstGeom>
            </p:spPr>
            <p:txBody>
              <a:bodyPr lIns="26899" tIns="26899" rIns="26899" bIns="26899" rtlCol="0" anchor="ctr"/>
              <a:lstStyle/>
              <a:p>
                <a:pPr algn="ctr">
                  <a:lnSpc>
                    <a:spcPts val="1408"/>
                  </a:lnSpc>
                </a:pPr>
                <a:endParaRPr sz="572"/>
              </a:p>
            </p:txBody>
          </p:sp>
        </p:grpSp>
        <p:sp>
          <p:nvSpPr>
            <p:cNvPr id="17" name="Freeform 17"/>
            <p:cNvSpPr/>
            <p:nvPr/>
          </p:nvSpPr>
          <p:spPr>
            <a:xfrm>
              <a:off x="0" y="2004864"/>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grpSp>
      <p:sp>
        <p:nvSpPr>
          <p:cNvPr id="29" name="TextBox 29"/>
          <p:cNvSpPr txBox="1"/>
          <p:nvPr/>
        </p:nvSpPr>
        <p:spPr>
          <a:xfrm>
            <a:off x="341205" y="4795884"/>
            <a:ext cx="2879716" cy="614271"/>
          </a:xfrm>
          <a:prstGeom prst="rect">
            <a:avLst/>
          </a:prstGeom>
        </p:spPr>
        <p:txBody>
          <a:bodyPr lIns="0" tIns="0" rIns="0" bIns="0" rtlCol="0" anchor="t">
            <a:spAutoFit/>
          </a:bodyPr>
          <a:lstStyle/>
          <a:p>
            <a:pPr>
              <a:lnSpc>
                <a:spcPts val="2526"/>
              </a:lnSpc>
            </a:pPr>
            <a:r>
              <a:rPr lang="en-US" sz="1804" dirty="0">
                <a:solidFill>
                  <a:srgbClr val="FFFFFF"/>
                </a:solidFill>
                <a:latin typeface="Open Sauce"/>
              </a:rPr>
              <a:t>A PRACTICAL LOAN FOR MORE BORROWERS</a:t>
            </a:r>
          </a:p>
        </p:txBody>
      </p:sp>
      <p:sp>
        <p:nvSpPr>
          <p:cNvPr id="30" name="TextBox 30"/>
          <p:cNvSpPr txBox="1"/>
          <p:nvPr/>
        </p:nvSpPr>
        <p:spPr>
          <a:xfrm>
            <a:off x="338672" y="5624218"/>
            <a:ext cx="3165873" cy="2031710"/>
          </a:xfrm>
          <a:prstGeom prst="rect">
            <a:avLst/>
          </a:prstGeom>
        </p:spPr>
        <p:txBody>
          <a:bodyPr lIns="0" tIns="0" rIns="0" bIns="0" rtlCol="0" anchor="t">
            <a:spAutoFit/>
          </a:bodyPr>
          <a:lstStyle/>
          <a:p>
            <a:pPr>
              <a:lnSpc>
                <a:spcPts val="1569"/>
              </a:lnSpc>
            </a:pPr>
            <a:r>
              <a:rPr lang="en-US" sz="1067" dirty="0">
                <a:solidFill>
                  <a:srgbClr val="FFFFFF"/>
                </a:solidFill>
                <a:latin typeface="Arimo"/>
              </a:rPr>
              <a:t>We offer a loan program that serves borrowers using smart underwriting. It addresses the regulatory rules limiting access to mortgages by eliminating the burdensome documentation requirements that are not part of the credit underwriting decision. </a:t>
            </a:r>
          </a:p>
          <a:p>
            <a:pPr>
              <a:lnSpc>
                <a:spcPts val="1569"/>
              </a:lnSpc>
            </a:pPr>
            <a:endParaRPr lang="en-US" sz="1067" dirty="0">
              <a:solidFill>
                <a:srgbClr val="FFFFFF"/>
              </a:solidFill>
              <a:latin typeface="Arimo"/>
            </a:endParaRPr>
          </a:p>
          <a:p>
            <a:pPr>
              <a:lnSpc>
                <a:spcPts val="1569"/>
              </a:lnSpc>
            </a:pPr>
            <a:r>
              <a:rPr lang="en-US" sz="1067" dirty="0">
                <a:solidFill>
                  <a:srgbClr val="FFFFFF"/>
                </a:solidFill>
                <a:latin typeface="Arimo"/>
              </a:rPr>
              <a:t>This program is ideal if you’re self-employed, a small- or cash-business owner, retired, or otherwise have a unique situation.</a:t>
            </a:r>
          </a:p>
          <a:p>
            <a:pPr>
              <a:lnSpc>
                <a:spcPts val="1569"/>
              </a:lnSpc>
            </a:pPr>
            <a:endParaRPr lang="en-US" sz="1067" dirty="0">
              <a:solidFill>
                <a:srgbClr val="FFFFFF"/>
              </a:solidFill>
              <a:latin typeface="Arimo"/>
            </a:endParaRPr>
          </a:p>
        </p:txBody>
      </p:sp>
      <p:sp>
        <p:nvSpPr>
          <p:cNvPr id="31" name="TextBox 31"/>
          <p:cNvSpPr txBox="1"/>
          <p:nvPr/>
        </p:nvSpPr>
        <p:spPr>
          <a:xfrm>
            <a:off x="3960774" y="5168393"/>
            <a:ext cx="2824608" cy="2231765"/>
          </a:xfrm>
          <a:prstGeom prst="rect">
            <a:avLst/>
          </a:prstGeom>
        </p:spPr>
        <p:txBody>
          <a:bodyPr wrap="square" lIns="0" tIns="0" rIns="0" bIns="0" rtlCol="0" anchor="t">
            <a:spAutoFit/>
          </a:bodyPr>
          <a:lstStyle/>
          <a:p>
            <a:pPr marL="192732" lvl="1" indent="-96366">
              <a:lnSpc>
                <a:spcPts val="1621"/>
              </a:lnSpc>
              <a:buFont typeface="Arial"/>
              <a:buChar char="•"/>
            </a:pPr>
            <a:r>
              <a:rPr lang="en-US" sz="1050" dirty="0">
                <a:solidFill>
                  <a:srgbClr val="FFFFFF"/>
                </a:solidFill>
                <a:latin typeface="Arimo"/>
              </a:rPr>
              <a:t>Income documentation not required </a:t>
            </a:r>
          </a:p>
          <a:p>
            <a:pPr marL="192732" lvl="1" indent="-96366">
              <a:lnSpc>
                <a:spcPts val="1621"/>
              </a:lnSpc>
              <a:buFont typeface="Arial"/>
              <a:buChar char="•"/>
            </a:pPr>
            <a:r>
              <a:rPr lang="en-US" sz="1050" dirty="0">
                <a:solidFill>
                  <a:srgbClr val="FFFFFF"/>
                </a:solidFill>
                <a:latin typeface="Arimo"/>
              </a:rPr>
              <a:t>Income not stated</a:t>
            </a:r>
          </a:p>
          <a:p>
            <a:pPr marL="192732" lvl="1" indent="-96366">
              <a:lnSpc>
                <a:spcPts val="1621"/>
              </a:lnSpc>
              <a:buFont typeface="Arial"/>
              <a:buChar char="•"/>
            </a:pPr>
            <a:r>
              <a:rPr lang="en-US" sz="1050" dirty="0">
                <a:solidFill>
                  <a:srgbClr val="FFFFFF"/>
                </a:solidFill>
                <a:latin typeface="Arimo"/>
              </a:rPr>
              <a:t>Credit underwritten based on LTV, FICO, and liquidity</a:t>
            </a:r>
          </a:p>
          <a:p>
            <a:pPr marL="192732" lvl="1" indent="-96366">
              <a:lnSpc>
                <a:spcPts val="1621"/>
              </a:lnSpc>
              <a:buFont typeface="Arial"/>
              <a:buChar char="•"/>
            </a:pPr>
            <a:r>
              <a:rPr lang="en-US" sz="1050" dirty="0">
                <a:solidFill>
                  <a:srgbClr val="FFFFFF"/>
                </a:solidFill>
                <a:latin typeface="Arimo"/>
              </a:rPr>
              <a:t>Primary residence and second homes</a:t>
            </a:r>
          </a:p>
          <a:p>
            <a:pPr marL="192732" lvl="1" indent="-96366">
              <a:lnSpc>
                <a:spcPts val="1621"/>
              </a:lnSpc>
              <a:buFont typeface="Arial"/>
              <a:buChar char="•"/>
            </a:pPr>
            <a:r>
              <a:rPr lang="en-US" sz="1050" dirty="0">
                <a:solidFill>
                  <a:srgbClr val="FFFFFF"/>
                </a:solidFill>
                <a:latin typeface="Arimo"/>
              </a:rPr>
              <a:t>Asset seasoning 30 days</a:t>
            </a:r>
          </a:p>
          <a:p>
            <a:pPr marL="192732" lvl="1" indent="-96366">
              <a:lnSpc>
                <a:spcPts val="1621"/>
              </a:lnSpc>
              <a:buFont typeface="Arial"/>
              <a:buChar char="•"/>
            </a:pPr>
            <a:r>
              <a:rPr lang="en-US" sz="1050" dirty="0">
                <a:solidFill>
                  <a:srgbClr val="FFFFFF"/>
                </a:solidFill>
                <a:latin typeface="Arimo"/>
              </a:rPr>
              <a:t>Loan amounts up to $3 million</a:t>
            </a:r>
          </a:p>
          <a:p>
            <a:pPr marL="192732" lvl="1" indent="-96366">
              <a:lnSpc>
                <a:spcPts val="1621"/>
              </a:lnSpc>
              <a:buFont typeface="Arial"/>
              <a:buChar char="•"/>
            </a:pPr>
            <a:r>
              <a:rPr lang="en-US" sz="1050" dirty="0">
                <a:solidFill>
                  <a:srgbClr val="FFFFFF"/>
                </a:solidFill>
                <a:latin typeface="Arimo"/>
              </a:rPr>
              <a:t>LTV up to 80% purchase/rate-and-term</a:t>
            </a:r>
          </a:p>
          <a:p>
            <a:pPr marL="192732" lvl="1" indent="-96366">
              <a:lnSpc>
                <a:spcPts val="1621"/>
              </a:lnSpc>
              <a:buFont typeface="Arial"/>
              <a:buChar char="•"/>
            </a:pPr>
            <a:r>
              <a:rPr lang="en-US" sz="1050" dirty="0">
                <a:solidFill>
                  <a:srgbClr val="FFFFFF"/>
                </a:solidFill>
                <a:latin typeface="Arimo"/>
              </a:rPr>
              <a:t>LTV up to 70% cash-out </a:t>
            </a:r>
          </a:p>
          <a:p>
            <a:pPr marL="192732" lvl="1" indent="-96366">
              <a:lnSpc>
                <a:spcPts val="1621"/>
              </a:lnSpc>
              <a:buFont typeface="Arial"/>
              <a:buChar char="•"/>
            </a:pPr>
            <a:r>
              <a:rPr lang="en-US" sz="1050" dirty="0">
                <a:solidFill>
                  <a:srgbClr val="FFFFFF"/>
                </a:solidFill>
                <a:latin typeface="Arimo"/>
              </a:rPr>
              <a:t>FICO beginning at 640</a:t>
            </a:r>
          </a:p>
          <a:p>
            <a:pPr marL="192732" lvl="1" indent="-96366">
              <a:lnSpc>
                <a:spcPts val="1621"/>
              </a:lnSpc>
              <a:buFont typeface="Arial"/>
              <a:buChar char="•"/>
            </a:pPr>
            <a:r>
              <a:rPr lang="en-US" sz="1050" dirty="0">
                <a:solidFill>
                  <a:srgbClr val="FFFFFF"/>
                </a:solidFill>
                <a:latin typeface="Arimo"/>
              </a:rPr>
              <a:t>Debt consolidation = rate/term </a:t>
            </a:r>
          </a:p>
        </p:txBody>
      </p:sp>
      <p:sp>
        <p:nvSpPr>
          <p:cNvPr id="32" name="TextBox 32"/>
          <p:cNvSpPr txBox="1"/>
          <p:nvPr/>
        </p:nvSpPr>
        <p:spPr>
          <a:xfrm>
            <a:off x="4037950" y="4817857"/>
            <a:ext cx="1163728" cy="234808"/>
          </a:xfrm>
          <a:prstGeom prst="rect">
            <a:avLst/>
          </a:prstGeom>
        </p:spPr>
        <p:txBody>
          <a:bodyPr lIns="0" tIns="0" rIns="0" bIns="0" rtlCol="0" anchor="t">
            <a:spAutoFit/>
          </a:bodyPr>
          <a:lstStyle/>
          <a:p>
            <a:pPr>
              <a:lnSpc>
                <a:spcPts val="2015"/>
              </a:lnSpc>
            </a:pPr>
            <a:r>
              <a:rPr lang="en-US" sz="1439" dirty="0">
                <a:solidFill>
                  <a:srgbClr val="FFFFFF"/>
                </a:solidFill>
                <a:latin typeface="Open Sauce"/>
              </a:rPr>
              <a:t>GUIDELINES</a:t>
            </a:r>
          </a:p>
        </p:txBody>
      </p:sp>
      <p:grpSp>
        <p:nvGrpSpPr>
          <p:cNvPr id="33" name="Group 33"/>
          <p:cNvGrpSpPr/>
          <p:nvPr/>
        </p:nvGrpSpPr>
        <p:grpSpPr>
          <a:xfrm>
            <a:off x="-4072" y="121108"/>
            <a:ext cx="4672445" cy="606939"/>
            <a:chOff x="-995828" y="-197986"/>
            <a:chExt cx="11501403" cy="1494002"/>
          </a:xfrm>
        </p:grpSpPr>
        <p:grpSp>
          <p:nvGrpSpPr>
            <p:cNvPr id="34" name="Group 34"/>
            <p:cNvGrpSpPr/>
            <p:nvPr/>
          </p:nvGrpSpPr>
          <p:grpSpPr>
            <a:xfrm>
              <a:off x="-995828" y="-197986"/>
              <a:ext cx="11501403" cy="1494002"/>
              <a:chOff x="-191635" y="-38100"/>
              <a:chExt cx="2213305" cy="287503"/>
            </a:xfrm>
          </p:grpSpPr>
          <p:sp>
            <p:nvSpPr>
              <p:cNvPr id="35" name="Freeform 35"/>
              <p:cNvSpPr/>
              <p:nvPr/>
            </p:nvSpPr>
            <p:spPr>
              <a:xfrm>
                <a:off x="-191635" y="-10924"/>
                <a:ext cx="2021670" cy="249403"/>
              </a:xfrm>
              <a:custGeom>
                <a:avLst/>
                <a:gdLst/>
                <a:ahLst/>
                <a:cxnLst/>
                <a:rect l="l" t="t" r="r" b="b"/>
                <a:pathLst>
                  <a:path w="2021670" h="249403">
                    <a:moveTo>
                      <a:pt x="0" y="0"/>
                    </a:moveTo>
                    <a:lnTo>
                      <a:pt x="2021670" y="0"/>
                    </a:lnTo>
                    <a:lnTo>
                      <a:pt x="2021670" y="249403"/>
                    </a:lnTo>
                    <a:lnTo>
                      <a:pt x="0" y="249403"/>
                    </a:lnTo>
                    <a:close/>
                  </a:path>
                </a:pathLst>
              </a:custGeom>
              <a:solidFill>
                <a:srgbClr val="AA2427"/>
              </a:solidFill>
            </p:spPr>
          </p:sp>
          <p:sp>
            <p:nvSpPr>
              <p:cNvPr id="36" name="TextBox 36"/>
              <p:cNvSpPr txBox="1"/>
              <p:nvPr/>
            </p:nvSpPr>
            <p:spPr>
              <a:xfrm>
                <a:off x="0" y="-38100"/>
                <a:ext cx="2021670" cy="287503"/>
              </a:xfrm>
              <a:prstGeom prst="rect">
                <a:avLst/>
              </a:prstGeom>
            </p:spPr>
            <p:txBody>
              <a:bodyPr lIns="26899" tIns="26899" rIns="26899" bIns="26899" rtlCol="0" anchor="ctr"/>
              <a:lstStyle/>
              <a:p>
                <a:pPr algn="ctr">
                  <a:lnSpc>
                    <a:spcPts val="1408"/>
                  </a:lnSpc>
                </a:pPr>
                <a:endParaRPr sz="572"/>
              </a:p>
            </p:txBody>
          </p:sp>
        </p:grpSp>
        <p:sp>
          <p:nvSpPr>
            <p:cNvPr id="37" name="TextBox 37"/>
            <p:cNvSpPr txBox="1"/>
            <p:nvPr/>
          </p:nvSpPr>
          <p:spPr>
            <a:xfrm>
              <a:off x="-637517" y="-18294"/>
              <a:ext cx="9583215" cy="1208060"/>
            </a:xfrm>
            <a:prstGeom prst="rect">
              <a:avLst/>
            </a:prstGeom>
          </p:spPr>
          <p:txBody>
            <a:bodyPr lIns="0" tIns="0" rIns="0" bIns="0" rtlCol="0" anchor="t">
              <a:spAutoFit/>
            </a:bodyPr>
            <a:lstStyle/>
            <a:p>
              <a:pPr algn="ctr">
                <a:lnSpc>
                  <a:spcPts val="1990"/>
                </a:lnSpc>
              </a:pPr>
              <a:r>
                <a:rPr lang="en-US" sz="1421" u="sng" dirty="0">
                  <a:solidFill>
                    <a:srgbClr val="FFFFFF"/>
                  </a:solidFill>
                  <a:latin typeface="Open Sauce Bold"/>
                </a:rPr>
                <a:t>NO DOCS FOR OWNER OCCUPIED PROPERTY</a:t>
              </a:r>
            </a:p>
          </p:txBody>
        </p:sp>
      </p:grpSp>
      <p:sp>
        <p:nvSpPr>
          <p:cNvPr id="38" name="Rectangle 37">
            <a:extLst>
              <a:ext uri="{FF2B5EF4-FFF2-40B4-BE49-F238E27FC236}">
                <a16:creationId xmlns:a16="http://schemas.microsoft.com/office/drawing/2014/main" id="{0AED17AE-BEC6-0FF7-1E7B-19F8E1E07892}"/>
              </a:ext>
            </a:extLst>
          </p:cNvPr>
          <p:cNvSpPr/>
          <p:nvPr/>
        </p:nvSpPr>
        <p:spPr>
          <a:xfrm>
            <a:off x="-1919288" y="-67960"/>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39" name="Rectangle 38">
            <a:extLst>
              <a:ext uri="{FF2B5EF4-FFF2-40B4-BE49-F238E27FC236}">
                <a16:creationId xmlns:a16="http://schemas.microsoft.com/office/drawing/2014/main" id="{CC7002C9-5777-E4C7-39CB-4C4FAE694E5D}"/>
              </a:ext>
            </a:extLst>
          </p:cNvPr>
          <p:cNvSpPr/>
          <p:nvPr/>
        </p:nvSpPr>
        <p:spPr>
          <a:xfrm>
            <a:off x="6874440" y="-16861"/>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grpSp>
        <p:nvGrpSpPr>
          <p:cNvPr id="50" name="Group 49">
            <a:extLst>
              <a:ext uri="{FF2B5EF4-FFF2-40B4-BE49-F238E27FC236}">
                <a16:creationId xmlns:a16="http://schemas.microsoft.com/office/drawing/2014/main" id="{8EBC3379-723F-1527-243B-8FA8C7153A6C}"/>
              </a:ext>
            </a:extLst>
          </p:cNvPr>
          <p:cNvGrpSpPr/>
          <p:nvPr/>
        </p:nvGrpSpPr>
        <p:grpSpPr>
          <a:xfrm>
            <a:off x="343464" y="7847148"/>
            <a:ext cx="6200446" cy="1984204"/>
            <a:chOff x="276554" y="8015164"/>
            <a:chExt cx="5802671" cy="1811694"/>
          </a:xfrm>
        </p:grpSpPr>
        <p:sp>
          <p:nvSpPr>
            <p:cNvPr id="51" name="Freeform 19">
              <a:extLst>
                <a:ext uri="{FF2B5EF4-FFF2-40B4-BE49-F238E27FC236}">
                  <a16:creationId xmlns:a16="http://schemas.microsoft.com/office/drawing/2014/main" id="{12E9430B-4640-4C88-38CB-F72F9DC30CA0}"/>
                </a:ext>
              </a:extLst>
            </p:cNvPr>
            <p:cNvSpPr/>
            <p:nvPr/>
          </p:nvSpPr>
          <p:spPr>
            <a:xfrm>
              <a:off x="276554" y="8797490"/>
              <a:ext cx="1351325" cy="845180"/>
            </a:xfrm>
            <a:custGeom>
              <a:avLst/>
              <a:gdLst/>
              <a:ahLst/>
              <a:cxnLst/>
              <a:rect l="l" t="t" r="r" b="b"/>
              <a:pathLst>
                <a:path w="2596735" h="1603620">
                  <a:moveTo>
                    <a:pt x="0" y="0"/>
                  </a:moveTo>
                  <a:lnTo>
                    <a:pt x="2596735" y="0"/>
                  </a:lnTo>
                  <a:lnTo>
                    <a:pt x="2596735" y="1603620"/>
                  </a:lnTo>
                  <a:lnTo>
                    <a:pt x="0" y="1603620"/>
                  </a:lnTo>
                  <a:lnTo>
                    <a:pt x="0" y="0"/>
                  </a:lnTo>
                  <a:close/>
                </a:path>
              </a:pathLst>
            </a:custGeom>
            <a:blipFill>
              <a:blip r:embed="rId5"/>
              <a:stretch>
                <a:fillRect l="-1140" r="-1185"/>
              </a:stretch>
            </a:blipFill>
          </p:spPr>
        </p:sp>
        <p:sp>
          <p:nvSpPr>
            <p:cNvPr id="52" name="Freeform 20">
              <a:extLst>
                <a:ext uri="{FF2B5EF4-FFF2-40B4-BE49-F238E27FC236}">
                  <a16:creationId xmlns:a16="http://schemas.microsoft.com/office/drawing/2014/main" id="{440D9AAC-78A5-7FF0-85EA-AF3F291C1839}"/>
                </a:ext>
              </a:extLst>
            </p:cNvPr>
            <p:cNvSpPr/>
            <p:nvPr/>
          </p:nvSpPr>
          <p:spPr>
            <a:xfrm flipH="1">
              <a:off x="1654481" y="8015164"/>
              <a:ext cx="1811694" cy="1811694"/>
            </a:xfrm>
            <a:custGeom>
              <a:avLst/>
              <a:gdLst/>
              <a:ahLst/>
              <a:cxnLst/>
              <a:rect l="l" t="t" r="r" b="b"/>
              <a:pathLst>
                <a:path w="4091667" h="4091667">
                  <a:moveTo>
                    <a:pt x="4091667" y="0"/>
                  </a:moveTo>
                  <a:lnTo>
                    <a:pt x="0" y="0"/>
                  </a:lnTo>
                  <a:lnTo>
                    <a:pt x="0" y="4091667"/>
                  </a:lnTo>
                  <a:lnTo>
                    <a:pt x="4091667" y="4091667"/>
                  </a:lnTo>
                  <a:lnTo>
                    <a:pt x="4091667" y="0"/>
                  </a:lnTo>
                  <a:close/>
                </a:path>
              </a:pathLst>
            </a:custGeom>
            <a:blipFill>
              <a:blip r:embed="rId6"/>
              <a:stretch>
                <a:fillRect/>
              </a:stretch>
            </a:blipFill>
          </p:spPr>
        </p:sp>
        <p:sp>
          <p:nvSpPr>
            <p:cNvPr id="53" name="Freeform 21">
              <a:extLst>
                <a:ext uri="{FF2B5EF4-FFF2-40B4-BE49-F238E27FC236}">
                  <a16:creationId xmlns:a16="http://schemas.microsoft.com/office/drawing/2014/main" id="{911BB6D3-D69B-45A6-9231-BB8DF7C4EA09}"/>
                </a:ext>
              </a:extLst>
            </p:cNvPr>
            <p:cNvSpPr/>
            <p:nvPr/>
          </p:nvSpPr>
          <p:spPr>
            <a:xfrm>
              <a:off x="3883123" y="9354911"/>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4" name="Freeform 22">
              <a:extLst>
                <a:ext uri="{FF2B5EF4-FFF2-40B4-BE49-F238E27FC236}">
                  <a16:creationId xmlns:a16="http://schemas.microsoft.com/office/drawing/2014/main" id="{761A54C2-21E9-313D-8F83-C186D5E55D6E}"/>
                </a:ext>
              </a:extLst>
            </p:cNvPr>
            <p:cNvSpPr/>
            <p:nvPr/>
          </p:nvSpPr>
          <p:spPr>
            <a:xfrm>
              <a:off x="3883123" y="9561362"/>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55" name="TextBox 23">
              <a:extLst>
                <a:ext uri="{FF2B5EF4-FFF2-40B4-BE49-F238E27FC236}">
                  <a16:creationId xmlns:a16="http://schemas.microsoft.com/office/drawing/2014/main" id="{DFDABCA3-252F-2F6A-EF27-3F1EC99C58C1}"/>
                </a:ext>
              </a:extLst>
            </p:cNvPr>
            <p:cNvSpPr txBox="1"/>
            <p:nvPr/>
          </p:nvSpPr>
          <p:spPr>
            <a:xfrm>
              <a:off x="4073104" y="9538144"/>
              <a:ext cx="1483814"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408-393-2068</a:t>
              </a:r>
            </a:p>
          </p:txBody>
        </p:sp>
        <p:sp>
          <p:nvSpPr>
            <p:cNvPr id="56" name="TextBox 24">
              <a:extLst>
                <a:ext uri="{FF2B5EF4-FFF2-40B4-BE49-F238E27FC236}">
                  <a16:creationId xmlns:a16="http://schemas.microsoft.com/office/drawing/2014/main" id="{930628C7-67BA-2F9E-8114-C80DCD6F020E}"/>
                </a:ext>
              </a:extLst>
            </p:cNvPr>
            <p:cNvSpPr txBox="1"/>
            <p:nvPr/>
          </p:nvSpPr>
          <p:spPr>
            <a:xfrm>
              <a:off x="3850157" y="8744399"/>
              <a:ext cx="1892201" cy="220188"/>
            </a:xfrm>
            <a:prstGeom prst="rect">
              <a:avLst/>
            </a:prstGeom>
          </p:spPr>
          <p:txBody>
            <a:bodyPr lIns="0" tIns="0" rIns="0" bIns="0" rtlCol="0" anchor="t">
              <a:spAutoFit/>
            </a:bodyPr>
            <a:lstStyle/>
            <a:p>
              <a:pPr>
                <a:lnSpc>
                  <a:spcPts val="1837"/>
                </a:lnSpc>
                <a:spcBef>
                  <a:spcPct val="0"/>
                </a:spcBef>
              </a:pPr>
              <a:r>
                <a:rPr lang="en-US" sz="1312" dirty="0">
                  <a:latin typeface="Poppins Bold"/>
                </a:rPr>
                <a:t> MINH CHAU NGUYEN</a:t>
              </a:r>
            </a:p>
          </p:txBody>
        </p:sp>
        <p:sp>
          <p:nvSpPr>
            <p:cNvPr id="57" name="TextBox 25">
              <a:extLst>
                <a:ext uri="{FF2B5EF4-FFF2-40B4-BE49-F238E27FC236}">
                  <a16:creationId xmlns:a16="http://schemas.microsoft.com/office/drawing/2014/main" id="{A6EB8AE2-75B2-B1B7-79D1-CA9D5E69628B}"/>
                </a:ext>
              </a:extLst>
            </p:cNvPr>
            <p:cNvSpPr txBox="1"/>
            <p:nvPr/>
          </p:nvSpPr>
          <p:spPr>
            <a:xfrm>
              <a:off x="3883123" y="8932694"/>
              <a:ext cx="1109151" cy="167738"/>
            </a:xfrm>
            <a:prstGeom prst="rect">
              <a:avLst/>
            </a:prstGeom>
          </p:spPr>
          <p:txBody>
            <a:bodyPr lIns="0" tIns="0" rIns="0" bIns="0" rtlCol="0" anchor="t">
              <a:spAutoFit/>
            </a:bodyPr>
            <a:lstStyle/>
            <a:p>
              <a:pPr>
                <a:lnSpc>
                  <a:spcPts val="1438"/>
                </a:lnSpc>
                <a:spcBef>
                  <a:spcPct val="0"/>
                </a:spcBef>
              </a:pPr>
              <a:r>
                <a:rPr lang="en-US" sz="922" dirty="0">
                  <a:latin typeface="Poppins"/>
                </a:rPr>
                <a:t>Loan Manager</a:t>
              </a:r>
            </a:p>
          </p:txBody>
        </p:sp>
        <p:sp>
          <p:nvSpPr>
            <p:cNvPr id="58" name="TextBox 26">
              <a:extLst>
                <a:ext uri="{FF2B5EF4-FFF2-40B4-BE49-F238E27FC236}">
                  <a16:creationId xmlns:a16="http://schemas.microsoft.com/office/drawing/2014/main" id="{81767FF8-1E88-F83D-926F-B825D539F141}"/>
                </a:ext>
              </a:extLst>
            </p:cNvPr>
            <p:cNvSpPr txBox="1"/>
            <p:nvPr/>
          </p:nvSpPr>
          <p:spPr>
            <a:xfrm>
              <a:off x="4073104" y="9331693"/>
              <a:ext cx="1939078"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mchau@pacificwide.com</a:t>
              </a:r>
            </a:p>
          </p:txBody>
        </p:sp>
        <p:sp>
          <p:nvSpPr>
            <p:cNvPr id="59" name="TextBox 27">
              <a:extLst>
                <a:ext uri="{FF2B5EF4-FFF2-40B4-BE49-F238E27FC236}">
                  <a16:creationId xmlns:a16="http://schemas.microsoft.com/office/drawing/2014/main" id="{A576148D-93F9-0A5B-FD8A-25B383E71773}"/>
                </a:ext>
              </a:extLst>
            </p:cNvPr>
            <p:cNvSpPr txBox="1"/>
            <p:nvPr/>
          </p:nvSpPr>
          <p:spPr>
            <a:xfrm>
              <a:off x="3883123" y="9125291"/>
              <a:ext cx="2196102" cy="157544"/>
            </a:xfrm>
            <a:prstGeom prst="rect">
              <a:avLst/>
            </a:prstGeom>
          </p:spPr>
          <p:txBody>
            <a:bodyPr lIns="0" tIns="0" rIns="0" bIns="0" rtlCol="0" anchor="t">
              <a:spAutoFit/>
            </a:bodyPr>
            <a:lstStyle/>
            <a:p>
              <a:pPr>
                <a:lnSpc>
                  <a:spcPts val="1318"/>
                </a:lnSpc>
                <a:spcBef>
                  <a:spcPct val="0"/>
                </a:spcBef>
              </a:pPr>
              <a:r>
                <a:rPr lang="en-US" sz="845" dirty="0">
                  <a:latin typeface="Garet"/>
                </a:rPr>
                <a:t>NMLS No. 348726 - </a:t>
              </a:r>
              <a:r>
                <a:rPr lang="en-US" sz="845" dirty="0" err="1">
                  <a:latin typeface="Garet"/>
                </a:rPr>
                <a:t>CalBRE</a:t>
              </a:r>
              <a:r>
                <a:rPr lang="en-US" sz="845" dirty="0">
                  <a:latin typeface="Garet"/>
                </a:rPr>
                <a:t> No. 01392364</a:t>
              </a:r>
            </a:p>
          </p:txBody>
        </p:sp>
        <p:sp>
          <p:nvSpPr>
            <p:cNvPr id="60" name="AutoShape 28">
              <a:extLst>
                <a:ext uri="{FF2B5EF4-FFF2-40B4-BE49-F238E27FC236}">
                  <a16:creationId xmlns:a16="http://schemas.microsoft.com/office/drawing/2014/main" id="{C8C339F4-A253-53A9-D8CC-B9429AC824B4}"/>
                </a:ext>
              </a:extLst>
            </p:cNvPr>
            <p:cNvSpPr/>
            <p:nvPr/>
          </p:nvSpPr>
          <p:spPr>
            <a:xfrm>
              <a:off x="3634407" y="8656691"/>
              <a:ext cx="0" cy="1135552"/>
            </a:xfrm>
            <a:prstGeom prst="line">
              <a:avLst/>
            </a:prstGeom>
            <a:ln w="73722" cap="flat">
              <a:solidFill>
                <a:schemeClr val="tx1"/>
              </a:solidFill>
              <a:prstDash val="solid"/>
              <a:headEnd type="none" w="sm" len="sm"/>
              <a:tailEnd type="none" w="sm" len="sm"/>
            </a:ln>
          </p:spPr>
          <p:txBody>
            <a:bodyPr/>
            <a:lstStyle/>
            <a:p>
              <a:endParaRPr lang="en-US" dirty="0"/>
            </a:p>
          </p:txBody>
        </p:sp>
      </p:grpSp>
      <p:sp>
        <p:nvSpPr>
          <p:cNvPr id="61" name="Rectangle 60">
            <a:extLst>
              <a:ext uri="{FF2B5EF4-FFF2-40B4-BE49-F238E27FC236}">
                <a16:creationId xmlns:a16="http://schemas.microsoft.com/office/drawing/2014/main" id="{3906858D-BE6B-45A1-467D-8B9BC221B222}"/>
              </a:ext>
            </a:extLst>
          </p:cNvPr>
          <p:cNvSpPr/>
          <p:nvPr/>
        </p:nvSpPr>
        <p:spPr>
          <a:xfrm>
            <a:off x="-4038600" y="1335658"/>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To download, Go to file&gt;Export&gt;Change File Type&gt;Choose Either PNG OR JPG and choose the slide you want to convert to image.</a:t>
            </a:r>
            <a:br>
              <a:rPr lang="en-US" sz="1800" dirty="0"/>
            </a:br>
            <a:br>
              <a:rPr lang="en-US" sz="1800" dirty="0"/>
            </a:br>
            <a:r>
              <a:rPr lang="en-US" sz="1800" dirty="0"/>
              <a:t>Or you can click shift+F5 and screenshot for better quality</a:t>
            </a:r>
            <a:br>
              <a:rPr lang="en-US" sz="1800" dirty="0"/>
            </a:br>
            <a:endParaRPr lang="en-US" sz="1800" dirty="0"/>
          </a:p>
        </p:txBody>
      </p:sp>
      <p:sp>
        <p:nvSpPr>
          <p:cNvPr id="62" name="Rectangle 61">
            <a:extLst>
              <a:ext uri="{FF2B5EF4-FFF2-40B4-BE49-F238E27FC236}">
                <a16:creationId xmlns:a16="http://schemas.microsoft.com/office/drawing/2014/main" id="{98DB141F-5073-9DFA-420B-BD1287817DDA}"/>
              </a:ext>
            </a:extLst>
          </p:cNvPr>
          <p:cNvSpPr/>
          <p:nvPr/>
        </p:nvSpPr>
        <p:spPr>
          <a:xfrm>
            <a:off x="-4087289" y="4392040"/>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To Remove any background on your picture you can email </a:t>
            </a:r>
            <a:r>
              <a:rPr lang="en-US" sz="1800" u="sng" dirty="0">
                <a:solidFill>
                  <a:schemeClr val="hlink"/>
                </a:solidFill>
                <a:latin typeface="Calibri"/>
                <a:ea typeface="Calibri"/>
                <a:cs typeface="Calibri"/>
                <a:sym typeface="Calibri"/>
                <a:hlinkClick r:id="rId11"/>
              </a:rPr>
              <a:t>ivan.hustleph@gmail.com</a:t>
            </a:r>
            <a:r>
              <a:rPr lang="en-US" sz="1800" dirty="0">
                <a:solidFill>
                  <a:schemeClr val="dk1"/>
                </a:solidFill>
                <a:latin typeface="Calibri"/>
                <a:ea typeface="Calibri"/>
                <a:cs typeface="Calibri"/>
                <a:sym typeface="Calibri"/>
              </a:rPr>
              <a:t> or go to this website: </a:t>
            </a:r>
            <a:r>
              <a:rPr lang="en-US" sz="1800" u="sng" dirty="0">
                <a:solidFill>
                  <a:schemeClr val="hlink"/>
                </a:solidFill>
                <a:latin typeface="Calibri"/>
                <a:ea typeface="Calibri"/>
                <a:cs typeface="Calibri"/>
                <a:sym typeface="Calibri"/>
                <a:hlinkClick r:id="rId12"/>
              </a:rPr>
              <a:t>https://www.remove.bg/</a:t>
            </a:r>
            <a:endParaRPr lang="en-US" sz="18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232" y="-36318"/>
            <a:ext cx="7049879" cy="5724097"/>
            <a:chOff x="0" y="0"/>
            <a:chExt cx="15490022" cy="11987483"/>
          </a:xfrm>
        </p:grpSpPr>
        <p:pic>
          <p:nvPicPr>
            <p:cNvPr id="3" name="Picture 3"/>
            <p:cNvPicPr>
              <a:picLocks noChangeAspect="1"/>
            </p:cNvPicPr>
            <p:nvPr/>
          </p:nvPicPr>
          <p:blipFill>
            <a:blip r:embed="rId2"/>
            <a:srcRect l="6954" r="6954"/>
            <a:stretch>
              <a:fillRect/>
            </a:stretch>
          </p:blipFill>
          <p:spPr>
            <a:xfrm>
              <a:off x="0" y="0"/>
              <a:ext cx="15490022" cy="11987483"/>
            </a:xfrm>
            <a:prstGeom prst="rect">
              <a:avLst/>
            </a:prstGeom>
          </p:spPr>
        </p:pic>
      </p:grpSp>
      <p:grpSp>
        <p:nvGrpSpPr>
          <p:cNvPr id="4" name="Group 4"/>
          <p:cNvGrpSpPr/>
          <p:nvPr/>
        </p:nvGrpSpPr>
        <p:grpSpPr>
          <a:xfrm>
            <a:off x="-1597376" y="2825679"/>
            <a:ext cx="9864467" cy="5378326"/>
            <a:chOff x="0" y="0"/>
            <a:chExt cx="20893480" cy="13026463"/>
          </a:xfrm>
        </p:grpSpPr>
        <p:sp>
          <p:nvSpPr>
            <p:cNvPr id="5" name="Freeform 5"/>
            <p:cNvSpPr/>
            <p:nvPr/>
          </p:nvSpPr>
          <p:spPr>
            <a:xfrm>
              <a:off x="2974422" y="462608"/>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6" name="Freeform 6"/>
            <p:cNvSpPr/>
            <p:nvPr/>
          </p:nvSpPr>
          <p:spPr>
            <a:xfrm>
              <a:off x="4475429" y="0"/>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7" name="Freeform 7"/>
            <p:cNvSpPr/>
            <p:nvPr/>
          </p:nvSpPr>
          <p:spPr>
            <a:xfrm>
              <a:off x="8404358" y="952740"/>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8" name="Freeform 8"/>
            <p:cNvSpPr/>
            <p:nvPr/>
          </p:nvSpPr>
          <p:spPr>
            <a:xfrm>
              <a:off x="11146386" y="9898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9" name="Freeform 9"/>
            <p:cNvSpPr/>
            <p:nvPr/>
          </p:nvSpPr>
          <p:spPr>
            <a:xfrm>
              <a:off x="4475429" y="12493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23057"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146386"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3526852" y="1055803"/>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13" name="Freeform 13"/>
            <p:cNvSpPr/>
            <p:nvPr/>
          </p:nvSpPr>
          <p:spPr>
            <a:xfrm>
              <a:off x="792115" y="3323805"/>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2974422" y="9293590"/>
              <a:ext cx="15538592" cy="3732873"/>
              <a:chOff x="0" y="0"/>
              <a:chExt cx="2804733" cy="673788"/>
            </a:xfrm>
          </p:grpSpPr>
          <p:sp>
            <p:nvSpPr>
              <p:cNvPr id="15" name="Freeform 15"/>
              <p:cNvSpPr/>
              <p:nvPr/>
            </p:nvSpPr>
            <p:spPr>
              <a:xfrm>
                <a:off x="0" y="0"/>
                <a:ext cx="2804733" cy="673788"/>
              </a:xfrm>
              <a:custGeom>
                <a:avLst/>
                <a:gdLst/>
                <a:ahLst/>
                <a:cxnLst/>
                <a:rect l="l" t="t" r="r" b="b"/>
                <a:pathLst>
                  <a:path w="2804733" h="673788">
                    <a:moveTo>
                      <a:pt x="0" y="0"/>
                    </a:moveTo>
                    <a:lnTo>
                      <a:pt x="2804733" y="0"/>
                    </a:lnTo>
                    <a:lnTo>
                      <a:pt x="2804733" y="673788"/>
                    </a:lnTo>
                    <a:lnTo>
                      <a:pt x="0" y="673788"/>
                    </a:lnTo>
                    <a:close/>
                  </a:path>
                </a:pathLst>
              </a:custGeom>
              <a:solidFill>
                <a:srgbClr val="AA2427"/>
              </a:solidFill>
            </p:spPr>
          </p:sp>
          <p:sp>
            <p:nvSpPr>
              <p:cNvPr id="16" name="TextBox 16"/>
              <p:cNvSpPr txBox="1"/>
              <p:nvPr/>
            </p:nvSpPr>
            <p:spPr>
              <a:xfrm>
                <a:off x="0" y="-38100"/>
                <a:ext cx="2804733" cy="711888"/>
              </a:xfrm>
              <a:prstGeom prst="rect">
                <a:avLst/>
              </a:prstGeom>
            </p:spPr>
            <p:txBody>
              <a:bodyPr lIns="26899" tIns="26899" rIns="26899" bIns="26899" rtlCol="0" anchor="ctr"/>
              <a:lstStyle/>
              <a:p>
                <a:pPr algn="ctr">
                  <a:lnSpc>
                    <a:spcPts val="1408"/>
                  </a:lnSpc>
                </a:pPr>
                <a:endParaRPr sz="572"/>
              </a:p>
            </p:txBody>
          </p:sp>
        </p:grpSp>
        <p:sp>
          <p:nvSpPr>
            <p:cNvPr id="17" name="Freeform 17"/>
            <p:cNvSpPr/>
            <p:nvPr/>
          </p:nvSpPr>
          <p:spPr>
            <a:xfrm>
              <a:off x="0" y="2004864"/>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grpSp>
      <p:sp>
        <p:nvSpPr>
          <p:cNvPr id="29" name="TextBox 29"/>
          <p:cNvSpPr txBox="1"/>
          <p:nvPr/>
        </p:nvSpPr>
        <p:spPr>
          <a:xfrm>
            <a:off x="419465" y="5065648"/>
            <a:ext cx="3104163" cy="2654573"/>
          </a:xfrm>
          <a:prstGeom prst="rect">
            <a:avLst/>
          </a:prstGeom>
        </p:spPr>
        <p:txBody>
          <a:bodyPr wrap="square" lIns="0" tIns="0" rIns="0" bIns="0" rtlCol="0" anchor="t">
            <a:spAutoFit/>
          </a:bodyPr>
          <a:lstStyle/>
          <a:p>
            <a:pPr marL="230120" lvl="1" indent="-115060" algn="just">
              <a:lnSpc>
                <a:spcPts val="1935"/>
              </a:lnSpc>
              <a:buFont typeface="Arial"/>
              <a:buChar char="•"/>
            </a:pPr>
            <a:r>
              <a:rPr lang="en-US" sz="1200" dirty="0">
                <a:solidFill>
                  <a:srgbClr val="FFFFFF"/>
                </a:solidFill>
                <a:latin typeface="Arimo"/>
              </a:rPr>
              <a:t>Bank statement – 1st page only </a:t>
            </a:r>
          </a:p>
          <a:p>
            <a:pPr marL="230120" lvl="1" indent="-115060" algn="just">
              <a:lnSpc>
                <a:spcPts val="1935"/>
              </a:lnSpc>
              <a:buFont typeface="Arial"/>
              <a:buChar char="•"/>
            </a:pPr>
            <a:r>
              <a:rPr lang="en-US" sz="1200" dirty="0">
                <a:solidFill>
                  <a:srgbClr val="FFFFFF"/>
                </a:solidFill>
                <a:latin typeface="Arimo"/>
              </a:rPr>
              <a:t>Loan amounts up to $4 million</a:t>
            </a:r>
          </a:p>
          <a:p>
            <a:pPr marL="230120" lvl="1" indent="-115060" algn="just">
              <a:lnSpc>
                <a:spcPts val="1935"/>
              </a:lnSpc>
              <a:buFont typeface="Arial"/>
              <a:buChar char="•"/>
            </a:pPr>
            <a:r>
              <a:rPr lang="en-US" sz="1200" dirty="0">
                <a:solidFill>
                  <a:srgbClr val="FFFFFF"/>
                </a:solidFill>
                <a:latin typeface="Arimo"/>
              </a:rPr>
              <a:t>Max cash in-hand $2 million on cash-out</a:t>
            </a:r>
          </a:p>
          <a:p>
            <a:pPr marL="230120" lvl="1" indent="-115060" algn="just">
              <a:lnSpc>
                <a:spcPts val="1935"/>
              </a:lnSpc>
              <a:buFont typeface="Arial"/>
              <a:buChar char="•"/>
            </a:pPr>
            <a:r>
              <a:rPr lang="en-US" sz="1200" dirty="0">
                <a:solidFill>
                  <a:srgbClr val="FFFFFF"/>
                </a:solidFill>
                <a:latin typeface="Arimo"/>
              </a:rPr>
              <a:t>Asset seasoning: 1 month </a:t>
            </a:r>
          </a:p>
          <a:p>
            <a:pPr marL="230120" lvl="1" indent="-115060" algn="just">
              <a:lnSpc>
                <a:spcPts val="1935"/>
              </a:lnSpc>
              <a:buFont typeface="Arial"/>
              <a:buChar char="•"/>
            </a:pPr>
            <a:r>
              <a:rPr lang="en-US" sz="1200" dirty="0">
                <a:solidFill>
                  <a:srgbClr val="FFFFFF"/>
                </a:solidFill>
                <a:latin typeface="Arimo"/>
              </a:rPr>
              <a:t>LTV up to 80% for purchase/rate-and-term</a:t>
            </a:r>
          </a:p>
          <a:p>
            <a:pPr marL="230120" lvl="1" indent="-115060" algn="just">
              <a:lnSpc>
                <a:spcPts val="1658"/>
              </a:lnSpc>
              <a:buFont typeface="Arial"/>
              <a:buChar char="•"/>
            </a:pPr>
            <a:r>
              <a:rPr lang="en-US" sz="1200" dirty="0">
                <a:solidFill>
                  <a:srgbClr val="FFFFFF"/>
                </a:solidFill>
                <a:latin typeface="Arimo"/>
              </a:rPr>
              <a:t>LTV up to 75% for cash-out</a:t>
            </a:r>
          </a:p>
          <a:p>
            <a:pPr marL="230120" lvl="1" indent="-115060" algn="just">
              <a:lnSpc>
                <a:spcPts val="2212"/>
              </a:lnSpc>
              <a:buFont typeface="Arial"/>
              <a:buChar char="•"/>
            </a:pPr>
            <a:r>
              <a:rPr lang="en-US" sz="1200" dirty="0">
                <a:solidFill>
                  <a:srgbClr val="FFFFFF"/>
                </a:solidFill>
                <a:latin typeface="Arimo"/>
              </a:rPr>
              <a:t>DTI up to 50%**</a:t>
            </a:r>
          </a:p>
          <a:p>
            <a:pPr marL="230120" lvl="1" indent="-115060" algn="just">
              <a:lnSpc>
                <a:spcPts val="1658"/>
              </a:lnSpc>
              <a:buFont typeface="Arial"/>
              <a:buChar char="•"/>
            </a:pPr>
            <a:r>
              <a:rPr lang="en-US" sz="1200" dirty="0">
                <a:solidFill>
                  <a:srgbClr val="FFFFFF"/>
                </a:solidFill>
                <a:latin typeface="Arimo"/>
              </a:rPr>
              <a:t>Available for primary residence, second home, and investment properties</a:t>
            </a:r>
          </a:p>
          <a:p>
            <a:pPr marL="230120" lvl="1" indent="-115060" algn="just">
              <a:lnSpc>
                <a:spcPts val="2665"/>
              </a:lnSpc>
              <a:buFont typeface="Arial"/>
              <a:buChar char="•"/>
            </a:pPr>
            <a:r>
              <a:rPr lang="en-US" sz="1200" dirty="0">
                <a:solidFill>
                  <a:srgbClr val="FFFFFF"/>
                </a:solidFill>
                <a:latin typeface="Arimo"/>
              </a:rPr>
              <a:t>Interest-only payments available</a:t>
            </a:r>
          </a:p>
          <a:p>
            <a:pPr marL="230120" lvl="1" indent="-115060" algn="just">
              <a:lnSpc>
                <a:spcPts val="1206"/>
              </a:lnSpc>
              <a:buFont typeface="Arial"/>
              <a:buChar char="•"/>
            </a:pPr>
            <a:r>
              <a:rPr lang="en-US" sz="1200" dirty="0">
                <a:solidFill>
                  <a:srgbClr val="FFFFFF"/>
                </a:solidFill>
                <a:latin typeface="Arimo"/>
              </a:rPr>
              <a:t>FICO scores as low as 660 </a:t>
            </a:r>
          </a:p>
        </p:txBody>
      </p:sp>
      <p:sp>
        <p:nvSpPr>
          <p:cNvPr id="30" name="TextBox 30"/>
          <p:cNvSpPr txBox="1"/>
          <p:nvPr/>
        </p:nvSpPr>
        <p:spPr>
          <a:xfrm>
            <a:off x="510824" y="4552221"/>
            <a:ext cx="3111837" cy="316240"/>
          </a:xfrm>
          <a:prstGeom prst="rect">
            <a:avLst/>
          </a:prstGeom>
        </p:spPr>
        <p:txBody>
          <a:bodyPr lIns="0" tIns="0" rIns="0" bIns="0" rtlCol="0" anchor="t">
            <a:spAutoFit/>
          </a:bodyPr>
          <a:lstStyle/>
          <a:p>
            <a:pPr>
              <a:lnSpc>
                <a:spcPts val="2686"/>
              </a:lnSpc>
            </a:pPr>
            <a:r>
              <a:rPr lang="en-US" sz="1918" dirty="0">
                <a:solidFill>
                  <a:srgbClr val="FFFFFF"/>
                </a:solidFill>
                <a:latin typeface="Open Sauce"/>
              </a:rPr>
              <a:t>ADVANTAGES</a:t>
            </a:r>
          </a:p>
        </p:txBody>
      </p:sp>
      <p:sp>
        <p:nvSpPr>
          <p:cNvPr id="31" name="TextBox 31"/>
          <p:cNvSpPr txBox="1"/>
          <p:nvPr/>
        </p:nvSpPr>
        <p:spPr>
          <a:xfrm>
            <a:off x="4111532" y="5089443"/>
            <a:ext cx="2720716" cy="491288"/>
          </a:xfrm>
          <a:prstGeom prst="rect">
            <a:avLst/>
          </a:prstGeom>
        </p:spPr>
        <p:txBody>
          <a:bodyPr lIns="0" tIns="0" rIns="0" bIns="0" rtlCol="0" anchor="t">
            <a:spAutoFit/>
          </a:bodyPr>
          <a:lstStyle/>
          <a:p>
            <a:pPr>
              <a:lnSpc>
                <a:spcPts val="2015"/>
              </a:lnSpc>
            </a:pPr>
            <a:r>
              <a:rPr lang="en-US" sz="1439" dirty="0">
                <a:solidFill>
                  <a:srgbClr val="FFFFFF"/>
                </a:solidFill>
                <a:latin typeface="Open Sauce"/>
              </a:rPr>
              <a:t>FLEXIBLE QUALIFICATION METHODS</a:t>
            </a:r>
          </a:p>
        </p:txBody>
      </p:sp>
      <p:grpSp>
        <p:nvGrpSpPr>
          <p:cNvPr id="42" name="Group 41">
            <a:extLst>
              <a:ext uri="{FF2B5EF4-FFF2-40B4-BE49-F238E27FC236}">
                <a16:creationId xmlns:a16="http://schemas.microsoft.com/office/drawing/2014/main" id="{DDC722A9-E6FE-132E-6881-3EA0F4300E4A}"/>
              </a:ext>
            </a:extLst>
          </p:cNvPr>
          <p:cNvGrpSpPr/>
          <p:nvPr/>
        </p:nvGrpSpPr>
        <p:grpSpPr>
          <a:xfrm>
            <a:off x="4129168" y="5681370"/>
            <a:ext cx="1847211" cy="953082"/>
            <a:chOff x="3595436" y="5860778"/>
            <a:chExt cx="1732632" cy="893964"/>
          </a:xfrm>
        </p:grpSpPr>
        <p:sp>
          <p:nvSpPr>
            <p:cNvPr id="32" name="TextBox 32"/>
            <p:cNvSpPr txBox="1"/>
            <p:nvPr/>
          </p:nvSpPr>
          <p:spPr>
            <a:xfrm>
              <a:off x="3595437" y="5860778"/>
              <a:ext cx="1379163" cy="280013"/>
            </a:xfrm>
            <a:prstGeom prst="rect">
              <a:avLst/>
            </a:prstGeom>
          </p:spPr>
          <p:txBody>
            <a:bodyPr lIns="0" tIns="0" rIns="0" bIns="0" rtlCol="0" anchor="t">
              <a:spAutoFit/>
            </a:bodyPr>
            <a:lstStyle/>
            <a:p>
              <a:pPr marL="292383" lvl="1" indent="-146191">
                <a:lnSpc>
                  <a:spcPts val="2459"/>
                </a:lnSpc>
                <a:spcBef>
                  <a:spcPct val="0"/>
                </a:spcBef>
                <a:buFont typeface="Arial"/>
                <a:buChar char="•"/>
              </a:pPr>
              <a:r>
                <a:rPr lang="en-US" sz="1354" dirty="0">
                  <a:solidFill>
                    <a:srgbClr val="FFFFFF"/>
                  </a:solidFill>
                  <a:latin typeface="Arimo"/>
                </a:rPr>
                <a:t>1099 only</a:t>
              </a:r>
            </a:p>
          </p:txBody>
        </p:sp>
        <p:sp>
          <p:nvSpPr>
            <p:cNvPr id="33" name="TextBox 33"/>
            <p:cNvSpPr txBox="1"/>
            <p:nvPr/>
          </p:nvSpPr>
          <p:spPr>
            <a:xfrm>
              <a:off x="3595437" y="6178627"/>
              <a:ext cx="1548476" cy="280013"/>
            </a:xfrm>
            <a:prstGeom prst="rect">
              <a:avLst/>
            </a:prstGeom>
          </p:spPr>
          <p:txBody>
            <a:bodyPr lIns="0" tIns="0" rIns="0" bIns="0" rtlCol="0" anchor="t">
              <a:spAutoFit/>
            </a:bodyPr>
            <a:lstStyle/>
            <a:p>
              <a:pPr marL="292383" lvl="1" indent="-146191">
                <a:lnSpc>
                  <a:spcPts val="2459"/>
                </a:lnSpc>
                <a:spcBef>
                  <a:spcPct val="0"/>
                </a:spcBef>
                <a:buFont typeface="Arial"/>
                <a:buChar char="•"/>
              </a:pPr>
              <a:r>
                <a:rPr lang="en-US" sz="1354" dirty="0">
                  <a:solidFill>
                    <a:srgbClr val="FFFFFF"/>
                  </a:solidFill>
                  <a:latin typeface="Arimo"/>
                </a:rPr>
                <a:t>W-2 only</a:t>
              </a:r>
            </a:p>
          </p:txBody>
        </p:sp>
        <p:sp>
          <p:nvSpPr>
            <p:cNvPr id="34" name="TextBox 34"/>
            <p:cNvSpPr txBox="1"/>
            <p:nvPr/>
          </p:nvSpPr>
          <p:spPr>
            <a:xfrm>
              <a:off x="3595436" y="6474729"/>
              <a:ext cx="1732632" cy="280013"/>
            </a:xfrm>
            <a:prstGeom prst="rect">
              <a:avLst/>
            </a:prstGeom>
          </p:spPr>
          <p:txBody>
            <a:bodyPr lIns="0" tIns="0" rIns="0" bIns="0" rtlCol="0" anchor="t">
              <a:spAutoFit/>
            </a:bodyPr>
            <a:lstStyle/>
            <a:p>
              <a:pPr marL="292382" lvl="1" indent="-146191">
                <a:lnSpc>
                  <a:spcPts val="2459"/>
                </a:lnSpc>
                <a:buFont typeface="Arial"/>
                <a:buChar char="•"/>
              </a:pPr>
              <a:r>
                <a:rPr lang="en-US" sz="1354" dirty="0">
                  <a:solidFill>
                    <a:srgbClr val="FFFFFF"/>
                  </a:solidFill>
                  <a:latin typeface="Arimo"/>
                </a:rPr>
                <a:t>1-year tax return</a:t>
              </a:r>
            </a:p>
          </p:txBody>
        </p:sp>
      </p:grpSp>
      <p:grpSp>
        <p:nvGrpSpPr>
          <p:cNvPr id="35" name="Group 35"/>
          <p:cNvGrpSpPr/>
          <p:nvPr/>
        </p:nvGrpSpPr>
        <p:grpSpPr>
          <a:xfrm>
            <a:off x="103745" y="566240"/>
            <a:ext cx="4267890" cy="369916"/>
            <a:chOff x="0" y="0"/>
            <a:chExt cx="10505575" cy="910563"/>
          </a:xfrm>
        </p:grpSpPr>
        <p:grpSp>
          <p:nvGrpSpPr>
            <p:cNvPr id="36" name="Group 36"/>
            <p:cNvGrpSpPr/>
            <p:nvPr/>
          </p:nvGrpSpPr>
          <p:grpSpPr>
            <a:xfrm>
              <a:off x="0" y="0"/>
              <a:ext cx="10505575" cy="910563"/>
              <a:chOff x="0" y="0"/>
              <a:chExt cx="2021670" cy="175227"/>
            </a:xfrm>
          </p:grpSpPr>
          <p:sp>
            <p:nvSpPr>
              <p:cNvPr id="37" name="Freeform 37"/>
              <p:cNvSpPr/>
              <p:nvPr/>
            </p:nvSpPr>
            <p:spPr>
              <a:xfrm>
                <a:off x="0" y="0"/>
                <a:ext cx="2021670" cy="175227"/>
              </a:xfrm>
              <a:custGeom>
                <a:avLst/>
                <a:gdLst/>
                <a:ahLst/>
                <a:cxnLst/>
                <a:rect l="l" t="t" r="r" b="b"/>
                <a:pathLst>
                  <a:path w="2021670" h="175227">
                    <a:moveTo>
                      <a:pt x="0" y="0"/>
                    </a:moveTo>
                    <a:lnTo>
                      <a:pt x="2021670" y="0"/>
                    </a:lnTo>
                    <a:lnTo>
                      <a:pt x="2021670" y="175227"/>
                    </a:lnTo>
                    <a:lnTo>
                      <a:pt x="0" y="175227"/>
                    </a:lnTo>
                    <a:close/>
                  </a:path>
                </a:pathLst>
              </a:custGeom>
              <a:solidFill>
                <a:srgbClr val="AA2427"/>
              </a:solidFill>
            </p:spPr>
          </p:sp>
          <p:sp>
            <p:nvSpPr>
              <p:cNvPr id="38" name="TextBox 38"/>
              <p:cNvSpPr txBox="1"/>
              <p:nvPr/>
            </p:nvSpPr>
            <p:spPr>
              <a:xfrm>
                <a:off x="0" y="-38100"/>
                <a:ext cx="2021670" cy="213327"/>
              </a:xfrm>
              <a:prstGeom prst="rect">
                <a:avLst/>
              </a:prstGeom>
            </p:spPr>
            <p:txBody>
              <a:bodyPr lIns="26899" tIns="26899" rIns="26899" bIns="26899" rtlCol="0" anchor="ctr"/>
              <a:lstStyle/>
              <a:p>
                <a:pPr algn="ctr">
                  <a:lnSpc>
                    <a:spcPts val="1408"/>
                  </a:lnSpc>
                </a:pPr>
                <a:endParaRPr sz="572"/>
              </a:p>
            </p:txBody>
          </p:sp>
        </p:grpSp>
        <p:sp>
          <p:nvSpPr>
            <p:cNvPr id="39" name="TextBox 39"/>
            <p:cNvSpPr txBox="1"/>
            <p:nvPr/>
          </p:nvSpPr>
          <p:spPr>
            <a:xfrm>
              <a:off x="461179" y="6651"/>
              <a:ext cx="9583214" cy="809216"/>
            </a:xfrm>
            <a:prstGeom prst="rect">
              <a:avLst/>
            </a:prstGeom>
          </p:spPr>
          <p:txBody>
            <a:bodyPr lIns="0" tIns="0" rIns="0" bIns="0" rtlCol="0" anchor="t">
              <a:spAutoFit/>
            </a:bodyPr>
            <a:lstStyle/>
            <a:p>
              <a:pPr algn="ctr">
                <a:lnSpc>
                  <a:spcPts val="2824"/>
                </a:lnSpc>
              </a:pPr>
              <a:r>
                <a:rPr lang="en-US" sz="2017" u="sng" dirty="0">
                  <a:solidFill>
                    <a:srgbClr val="FFFFFF"/>
                  </a:solidFill>
                  <a:latin typeface="Open Sauce Bold"/>
                </a:rPr>
                <a:t>1 PAGE OF BANK STATEMENT</a:t>
              </a:r>
            </a:p>
          </p:txBody>
        </p:sp>
      </p:grpSp>
      <p:sp>
        <p:nvSpPr>
          <p:cNvPr id="40" name="Rectangle 39">
            <a:extLst>
              <a:ext uri="{FF2B5EF4-FFF2-40B4-BE49-F238E27FC236}">
                <a16:creationId xmlns:a16="http://schemas.microsoft.com/office/drawing/2014/main" id="{D8711C58-C4CA-57CE-2164-3B2D5B8D5EA7}"/>
              </a:ext>
            </a:extLst>
          </p:cNvPr>
          <p:cNvSpPr/>
          <p:nvPr/>
        </p:nvSpPr>
        <p:spPr>
          <a:xfrm>
            <a:off x="-1932031" y="-175977"/>
            <a:ext cx="1904421" cy="9923692"/>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41" name="Rectangle 40">
            <a:extLst>
              <a:ext uri="{FF2B5EF4-FFF2-40B4-BE49-F238E27FC236}">
                <a16:creationId xmlns:a16="http://schemas.microsoft.com/office/drawing/2014/main" id="{E28232DA-E5D3-1862-363D-D0164CC966FA}"/>
              </a:ext>
            </a:extLst>
          </p:cNvPr>
          <p:cNvSpPr/>
          <p:nvPr/>
        </p:nvSpPr>
        <p:spPr>
          <a:xfrm>
            <a:off x="6860765" y="-17691"/>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grpSp>
        <p:nvGrpSpPr>
          <p:cNvPr id="57" name="Group 56">
            <a:extLst>
              <a:ext uri="{FF2B5EF4-FFF2-40B4-BE49-F238E27FC236}">
                <a16:creationId xmlns:a16="http://schemas.microsoft.com/office/drawing/2014/main" id="{2B97B235-A176-3F7D-C71F-71652352FE62}"/>
              </a:ext>
            </a:extLst>
          </p:cNvPr>
          <p:cNvGrpSpPr/>
          <p:nvPr/>
        </p:nvGrpSpPr>
        <p:grpSpPr>
          <a:xfrm>
            <a:off x="413917" y="7781012"/>
            <a:ext cx="6200446" cy="1984204"/>
            <a:chOff x="276554" y="8015164"/>
            <a:chExt cx="5802671" cy="1811694"/>
          </a:xfrm>
        </p:grpSpPr>
        <p:sp>
          <p:nvSpPr>
            <p:cNvPr id="58" name="Freeform 19">
              <a:extLst>
                <a:ext uri="{FF2B5EF4-FFF2-40B4-BE49-F238E27FC236}">
                  <a16:creationId xmlns:a16="http://schemas.microsoft.com/office/drawing/2014/main" id="{BF02333F-E060-65BE-FBD0-5BC302AD7295}"/>
                </a:ext>
              </a:extLst>
            </p:cNvPr>
            <p:cNvSpPr/>
            <p:nvPr/>
          </p:nvSpPr>
          <p:spPr>
            <a:xfrm>
              <a:off x="276554" y="8797490"/>
              <a:ext cx="1351325" cy="845180"/>
            </a:xfrm>
            <a:custGeom>
              <a:avLst/>
              <a:gdLst/>
              <a:ahLst/>
              <a:cxnLst/>
              <a:rect l="l" t="t" r="r" b="b"/>
              <a:pathLst>
                <a:path w="2596735" h="1603620">
                  <a:moveTo>
                    <a:pt x="0" y="0"/>
                  </a:moveTo>
                  <a:lnTo>
                    <a:pt x="2596735" y="0"/>
                  </a:lnTo>
                  <a:lnTo>
                    <a:pt x="2596735" y="1603620"/>
                  </a:lnTo>
                  <a:lnTo>
                    <a:pt x="0" y="1603620"/>
                  </a:lnTo>
                  <a:lnTo>
                    <a:pt x="0" y="0"/>
                  </a:lnTo>
                  <a:close/>
                </a:path>
              </a:pathLst>
            </a:custGeom>
            <a:blipFill>
              <a:blip r:embed="rId5"/>
              <a:stretch>
                <a:fillRect l="-1140" r="-1185"/>
              </a:stretch>
            </a:blipFill>
          </p:spPr>
        </p:sp>
        <p:sp>
          <p:nvSpPr>
            <p:cNvPr id="59" name="Freeform 20">
              <a:extLst>
                <a:ext uri="{FF2B5EF4-FFF2-40B4-BE49-F238E27FC236}">
                  <a16:creationId xmlns:a16="http://schemas.microsoft.com/office/drawing/2014/main" id="{2C0609CA-F0AF-6539-D877-59021493530D}"/>
                </a:ext>
              </a:extLst>
            </p:cNvPr>
            <p:cNvSpPr/>
            <p:nvPr/>
          </p:nvSpPr>
          <p:spPr>
            <a:xfrm flipH="1">
              <a:off x="1654481" y="8015164"/>
              <a:ext cx="1811694" cy="1811694"/>
            </a:xfrm>
            <a:custGeom>
              <a:avLst/>
              <a:gdLst/>
              <a:ahLst/>
              <a:cxnLst/>
              <a:rect l="l" t="t" r="r" b="b"/>
              <a:pathLst>
                <a:path w="4091667" h="4091667">
                  <a:moveTo>
                    <a:pt x="4091667" y="0"/>
                  </a:moveTo>
                  <a:lnTo>
                    <a:pt x="0" y="0"/>
                  </a:lnTo>
                  <a:lnTo>
                    <a:pt x="0" y="4091667"/>
                  </a:lnTo>
                  <a:lnTo>
                    <a:pt x="4091667" y="4091667"/>
                  </a:lnTo>
                  <a:lnTo>
                    <a:pt x="4091667" y="0"/>
                  </a:lnTo>
                  <a:close/>
                </a:path>
              </a:pathLst>
            </a:custGeom>
            <a:blipFill>
              <a:blip r:embed="rId6"/>
              <a:stretch>
                <a:fillRect/>
              </a:stretch>
            </a:blipFill>
          </p:spPr>
        </p:sp>
        <p:sp>
          <p:nvSpPr>
            <p:cNvPr id="60" name="Freeform 21">
              <a:extLst>
                <a:ext uri="{FF2B5EF4-FFF2-40B4-BE49-F238E27FC236}">
                  <a16:creationId xmlns:a16="http://schemas.microsoft.com/office/drawing/2014/main" id="{7FE0DF33-7470-1A90-AAB1-DB74724B0563}"/>
                </a:ext>
              </a:extLst>
            </p:cNvPr>
            <p:cNvSpPr/>
            <p:nvPr/>
          </p:nvSpPr>
          <p:spPr>
            <a:xfrm>
              <a:off x="3883123" y="9354911"/>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1" name="Freeform 22">
              <a:extLst>
                <a:ext uri="{FF2B5EF4-FFF2-40B4-BE49-F238E27FC236}">
                  <a16:creationId xmlns:a16="http://schemas.microsoft.com/office/drawing/2014/main" id="{9417CFF8-1C3D-5748-66FA-7FD17C3674D0}"/>
                </a:ext>
              </a:extLst>
            </p:cNvPr>
            <p:cNvSpPr/>
            <p:nvPr/>
          </p:nvSpPr>
          <p:spPr>
            <a:xfrm>
              <a:off x="3883123" y="9561362"/>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62" name="TextBox 23">
              <a:extLst>
                <a:ext uri="{FF2B5EF4-FFF2-40B4-BE49-F238E27FC236}">
                  <a16:creationId xmlns:a16="http://schemas.microsoft.com/office/drawing/2014/main" id="{4C067B8C-E437-A81D-FADC-595EDC6636B9}"/>
                </a:ext>
              </a:extLst>
            </p:cNvPr>
            <p:cNvSpPr txBox="1"/>
            <p:nvPr/>
          </p:nvSpPr>
          <p:spPr>
            <a:xfrm>
              <a:off x="4073104" y="9538144"/>
              <a:ext cx="1483814"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408-393-2068</a:t>
              </a:r>
            </a:p>
          </p:txBody>
        </p:sp>
        <p:sp>
          <p:nvSpPr>
            <p:cNvPr id="63" name="TextBox 24">
              <a:extLst>
                <a:ext uri="{FF2B5EF4-FFF2-40B4-BE49-F238E27FC236}">
                  <a16:creationId xmlns:a16="http://schemas.microsoft.com/office/drawing/2014/main" id="{E40D8D21-45DC-FE91-274F-DA3C63FA4F81}"/>
                </a:ext>
              </a:extLst>
            </p:cNvPr>
            <p:cNvSpPr txBox="1"/>
            <p:nvPr/>
          </p:nvSpPr>
          <p:spPr>
            <a:xfrm>
              <a:off x="3850157" y="8744399"/>
              <a:ext cx="1892201" cy="220188"/>
            </a:xfrm>
            <a:prstGeom prst="rect">
              <a:avLst/>
            </a:prstGeom>
          </p:spPr>
          <p:txBody>
            <a:bodyPr lIns="0" tIns="0" rIns="0" bIns="0" rtlCol="0" anchor="t">
              <a:spAutoFit/>
            </a:bodyPr>
            <a:lstStyle/>
            <a:p>
              <a:pPr>
                <a:lnSpc>
                  <a:spcPts val="1837"/>
                </a:lnSpc>
                <a:spcBef>
                  <a:spcPct val="0"/>
                </a:spcBef>
              </a:pPr>
              <a:r>
                <a:rPr lang="en-US" sz="1312" dirty="0">
                  <a:latin typeface="Poppins Bold"/>
                </a:rPr>
                <a:t> MINH CHAU NGUYEN</a:t>
              </a:r>
            </a:p>
          </p:txBody>
        </p:sp>
        <p:sp>
          <p:nvSpPr>
            <p:cNvPr id="64" name="TextBox 25">
              <a:extLst>
                <a:ext uri="{FF2B5EF4-FFF2-40B4-BE49-F238E27FC236}">
                  <a16:creationId xmlns:a16="http://schemas.microsoft.com/office/drawing/2014/main" id="{8EDDC65B-B16C-F40A-EA26-31B60CF5857A}"/>
                </a:ext>
              </a:extLst>
            </p:cNvPr>
            <p:cNvSpPr txBox="1"/>
            <p:nvPr/>
          </p:nvSpPr>
          <p:spPr>
            <a:xfrm>
              <a:off x="3883123" y="8932694"/>
              <a:ext cx="1109151" cy="167738"/>
            </a:xfrm>
            <a:prstGeom prst="rect">
              <a:avLst/>
            </a:prstGeom>
          </p:spPr>
          <p:txBody>
            <a:bodyPr lIns="0" tIns="0" rIns="0" bIns="0" rtlCol="0" anchor="t">
              <a:spAutoFit/>
            </a:bodyPr>
            <a:lstStyle/>
            <a:p>
              <a:pPr>
                <a:lnSpc>
                  <a:spcPts val="1438"/>
                </a:lnSpc>
                <a:spcBef>
                  <a:spcPct val="0"/>
                </a:spcBef>
              </a:pPr>
              <a:r>
                <a:rPr lang="en-US" sz="922" dirty="0">
                  <a:latin typeface="Poppins"/>
                </a:rPr>
                <a:t>Loan Manager</a:t>
              </a:r>
            </a:p>
          </p:txBody>
        </p:sp>
        <p:sp>
          <p:nvSpPr>
            <p:cNvPr id="65" name="TextBox 26">
              <a:extLst>
                <a:ext uri="{FF2B5EF4-FFF2-40B4-BE49-F238E27FC236}">
                  <a16:creationId xmlns:a16="http://schemas.microsoft.com/office/drawing/2014/main" id="{A00BF97F-0F27-A8A4-CF68-47F5E7BEAE58}"/>
                </a:ext>
              </a:extLst>
            </p:cNvPr>
            <p:cNvSpPr txBox="1"/>
            <p:nvPr/>
          </p:nvSpPr>
          <p:spPr>
            <a:xfrm>
              <a:off x="4073104" y="9331693"/>
              <a:ext cx="1939078"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mchau@pacificwide.com</a:t>
              </a:r>
            </a:p>
          </p:txBody>
        </p:sp>
        <p:sp>
          <p:nvSpPr>
            <p:cNvPr id="66" name="TextBox 27">
              <a:extLst>
                <a:ext uri="{FF2B5EF4-FFF2-40B4-BE49-F238E27FC236}">
                  <a16:creationId xmlns:a16="http://schemas.microsoft.com/office/drawing/2014/main" id="{B09B8E99-D2D2-AAA7-7D1B-6B36BCB5D935}"/>
                </a:ext>
              </a:extLst>
            </p:cNvPr>
            <p:cNvSpPr txBox="1"/>
            <p:nvPr/>
          </p:nvSpPr>
          <p:spPr>
            <a:xfrm>
              <a:off x="3883123" y="9125291"/>
              <a:ext cx="2196102" cy="157544"/>
            </a:xfrm>
            <a:prstGeom prst="rect">
              <a:avLst/>
            </a:prstGeom>
          </p:spPr>
          <p:txBody>
            <a:bodyPr lIns="0" tIns="0" rIns="0" bIns="0" rtlCol="0" anchor="t">
              <a:spAutoFit/>
            </a:bodyPr>
            <a:lstStyle/>
            <a:p>
              <a:pPr>
                <a:lnSpc>
                  <a:spcPts val="1318"/>
                </a:lnSpc>
                <a:spcBef>
                  <a:spcPct val="0"/>
                </a:spcBef>
              </a:pPr>
              <a:r>
                <a:rPr lang="en-US" sz="845" dirty="0">
                  <a:latin typeface="Garet"/>
                </a:rPr>
                <a:t>NMLS No. 348726 - </a:t>
              </a:r>
              <a:r>
                <a:rPr lang="en-US" sz="845" dirty="0" err="1">
                  <a:latin typeface="Garet"/>
                </a:rPr>
                <a:t>CalBRE</a:t>
              </a:r>
              <a:r>
                <a:rPr lang="en-US" sz="845" dirty="0">
                  <a:latin typeface="Garet"/>
                </a:rPr>
                <a:t> No. 01392364</a:t>
              </a:r>
            </a:p>
          </p:txBody>
        </p:sp>
        <p:sp>
          <p:nvSpPr>
            <p:cNvPr id="67" name="AutoShape 28">
              <a:extLst>
                <a:ext uri="{FF2B5EF4-FFF2-40B4-BE49-F238E27FC236}">
                  <a16:creationId xmlns:a16="http://schemas.microsoft.com/office/drawing/2014/main" id="{2D1A2929-A39B-DF16-9556-494FFF4FF8EB}"/>
                </a:ext>
              </a:extLst>
            </p:cNvPr>
            <p:cNvSpPr/>
            <p:nvPr/>
          </p:nvSpPr>
          <p:spPr>
            <a:xfrm>
              <a:off x="3634407" y="8656691"/>
              <a:ext cx="0" cy="1135552"/>
            </a:xfrm>
            <a:prstGeom prst="line">
              <a:avLst/>
            </a:prstGeom>
            <a:ln w="73722" cap="flat">
              <a:solidFill>
                <a:schemeClr val="tx1"/>
              </a:solidFill>
              <a:prstDash val="solid"/>
              <a:headEnd type="none" w="sm" len="sm"/>
              <a:tailEnd type="none" w="sm" len="sm"/>
            </a:ln>
          </p:spPr>
          <p:txBody>
            <a:bodyPr/>
            <a:lstStyle/>
            <a:p>
              <a:endParaRPr lang="en-US" dirty="0"/>
            </a:p>
          </p:txBody>
        </p:sp>
      </p:grpSp>
      <p:sp>
        <p:nvSpPr>
          <p:cNvPr id="68" name="Rectangle 67">
            <a:extLst>
              <a:ext uri="{FF2B5EF4-FFF2-40B4-BE49-F238E27FC236}">
                <a16:creationId xmlns:a16="http://schemas.microsoft.com/office/drawing/2014/main" id="{B6702602-ABA2-49B8-E432-2E2DAA72DDE1}"/>
              </a:ext>
            </a:extLst>
          </p:cNvPr>
          <p:cNvSpPr/>
          <p:nvPr/>
        </p:nvSpPr>
        <p:spPr>
          <a:xfrm>
            <a:off x="-4038600" y="1335658"/>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To download, Go to file&gt;Export&gt;Change File Type&gt;Choose Either PNG OR JPG and choose the slide you want to convert to image.</a:t>
            </a:r>
            <a:br>
              <a:rPr lang="en-US" sz="1800" dirty="0"/>
            </a:br>
            <a:br>
              <a:rPr lang="en-US" sz="1800" dirty="0"/>
            </a:br>
            <a:r>
              <a:rPr lang="en-US" sz="1800" dirty="0"/>
              <a:t>Or you can click shift+F5 and screenshot for better quality</a:t>
            </a:r>
            <a:br>
              <a:rPr lang="en-US" sz="1800" dirty="0"/>
            </a:br>
            <a:endParaRPr lang="en-US" sz="1800" dirty="0"/>
          </a:p>
        </p:txBody>
      </p:sp>
      <p:sp>
        <p:nvSpPr>
          <p:cNvPr id="69" name="Rectangle 68">
            <a:extLst>
              <a:ext uri="{FF2B5EF4-FFF2-40B4-BE49-F238E27FC236}">
                <a16:creationId xmlns:a16="http://schemas.microsoft.com/office/drawing/2014/main" id="{327C73AE-5C32-9C8D-34F1-48433072102E}"/>
              </a:ext>
            </a:extLst>
          </p:cNvPr>
          <p:cNvSpPr/>
          <p:nvPr/>
        </p:nvSpPr>
        <p:spPr>
          <a:xfrm>
            <a:off x="-4087289" y="4392040"/>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To Remove any background on your picture you can email </a:t>
            </a:r>
            <a:r>
              <a:rPr lang="en-US" sz="1800" u="sng" dirty="0">
                <a:solidFill>
                  <a:schemeClr val="hlink"/>
                </a:solidFill>
                <a:latin typeface="Calibri"/>
                <a:ea typeface="Calibri"/>
                <a:cs typeface="Calibri"/>
                <a:sym typeface="Calibri"/>
                <a:hlinkClick r:id="rId11"/>
              </a:rPr>
              <a:t>ivan.hustleph@gmail.com</a:t>
            </a:r>
            <a:r>
              <a:rPr lang="en-US" sz="1800" dirty="0">
                <a:solidFill>
                  <a:schemeClr val="dk1"/>
                </a:solidFill>
                <a:latin typeface="Calibri"/>
                <a:ea typeface="Calibri"/>
                <a:cs typeface="Calibri"/>
                <a:sym typeface="Calibri"/>
              </a:rPr>
              <a:t> or go to this website: </a:t>
            </a:r>
            <a:r>
              <a:rPr lang="en-US" sz="1800" u="sng" dirty="0">
                <a:solidFill>
                  <a:schemeClr val="hlink"/>
                </a:solidFill>
                <a:latin typeface="Calibri"/>
                <a:ea typeface="Calibri"/>
                <a:cs typeface="Calibri"/>
                <a:sym typeface="Calibri"/>
                <a:hlinkClick r:id="rId12"/>
              </a:rPr>
              <a:t>https://www.remove.bg/</a:t>
            </a:r>
            <a:endParaRPr lang="en-US" sz="18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063" y="-269921"/>
            <a:ext cx="7060822" cy="5222921"/>
            <a:chOff x="0" y="0"/>
            <a:chExt cx="17380485" cy="12856421"/>
          </a:xfrm>
        </p:grpSpPr>
        <p:pic>
          <p:nvPicPr>
            <p:cNvPr id="3" name="Picture 3"/>
            <p:cNvPicPr>
              <a:picLocks noChangeAspect="1"/>
            </p:cNvPicPr>
            <p:nvPr/>
          </p:nvPicPr>
          <p:blipFill>
            <a:blip r:embed="rId2"/>
            <a:srcRect l="6063" r="6063"/>
            <a:stretch>
              <a:fillRect/>
            </a:stretch>
          </p:blipFill>
          <p:spPr>
            <a:xfrm>
              <a:off x="0" y="0"/>
              <a:ext cx="17380485" cy="12856421"/>
            </a:xfrm>
            <a:prstGeom prst="rect">
              <a:avLst/>
            </a:prstGeom>
          </p:spPr>
        </p:pic>
      </p:grpSp>
      <p:grpSp>
        <p:nvGrpSpPr>
          <p:cNvPr id="4" name="Group 4"/>
          <p:cNvGrpSpPr/>
          <p:nvPr/>
        </p:nvGrpSpPr>
        <p:grpSpPr>
          <a:xfrm>
            <a:off x="-1348977" y="2255279"/>
            <a:ext cx="9228316" cy="6077504"/>
            <a:chOff x="0" y="0"/>
            <a:chExt cx="20893480" cy="13026463"/>
          </a:xfrm>
        </p:grpSpPr>
        <p:sp>
          <p:nvSpPr>
            <p:cNvPr id="5" name="Freeform 5"/>
            <p:cNvSpPr/>
            <p:nvPr/>
          </p:nvSpPr>
          <p:spPr>
            <a:xfrm>
              <a:off x="2974422" y="462608"/>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6" name="Freeform 6"/>
            <p:cNvSpPr/>
            <p:nvPr/>
          </p:nvSpPr>
          <p:spPr>
            <a:xfrm>
              <a:off x="4475429" y="0"/>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7" name="Freeform 7"/>
            <p:cNvSpPr/>
            <p:nvPr/>
          </p:nvSpPr>
          <p:spPr>
            <a:xfrm>
              <a:off x="8404358" y="952740"/>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8" name="Freeform 8"/>
            <p:cNvSpPr/>
            <p:nvPr/>
          </p:nvSpPr>
          <p:spPr>
            <a:xfrm>
              <a:off x="11146386" y="9898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9" name="Freeform 9"/>
            <p:cNvSpPr/>
            <p:nvPr/>
          </p:nvSpPr>
          <p:spPr>
            <a:xfrm>
              <a:off x="4475429" y="12493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23057"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146386"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3526852" y="1055803"/>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13" name="Freeform 13"/>
            <p:cNvSpPr/>
            <p:nvPr/>
          </p:nvSpPr>
          <p:spPr>
            <a:xfrm>
              <a:off x="792115" y="3323805"/>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2974422" y="9293590"/>
              <a:ext cx="15538592" cy="3732873"/>
              <a:chOff x="0" y="0"/>
              <a:chExt cx="2804733" cy="673788"/>
            </a:xfrm>
          </p:grpSpPr>
          <p:sp>
            <p:nvSpPr>
              <p:cNvPr id="15" name="Freeform 15"/>
              <p:cNvSpPr/>
              <p:nvPr/>
            </p:nvSpPr>
            <p:spPr>
              <a:xfrm>
                <a:off x="0" y="0"/>
                <a:ext cx="2804733" cy="673788"/>
              </a:xfrm>
              <a:custGeom>
                <a:avLst/>
                <a:gdLst/>
                <a:ahLst/>
                <a:cxnLst/>
                <a:rect l="l" t="t" r="r" b="b"/>
                <a:pathLst>
                  <a:path w="2804733" h="673788">
                    <a:moveTo>
                      <a:pt x="0" y="0"/>
                    </a:moveTo>
                    <a:lnTo>
                      <a:pt x="2804733" y="0"/>
                    </a:lnTo>
                    <a:lnTo>
                      <a:pt x="2804733" y="673788"/>
                    </a:lnTo>
                    <a:lnTo>
                      <a:pt x="0" y="673788"/>
                    </a:lnTo>
                    <a:close/>
                  </a:path>
                </a:pathLst>
              </a:custGeom>
              <a:solidFill>
                <a:srgbClr val="AA2427"/>
              </a:solidFill>
            </p:spPr>
          </p:sp>
          <p:sp>
            <p:nvSpPr>
              <p:cNvPr id="16" name="TextBox 16"/>
              <p:cNvSpPr txBox="1"/>
              <p:nvPr/>
            </p:nvSpPr>
            <p:spPr>
              <a:xfrm>
                <a:off x="0" y="-38100"/>
                <a:ext cx="2804733" cy="711888"/>
              </a:xfrm>
              <a:prstGeom prst="rect">
                <a:avLst/>
              </a:prstGeom>
            </p:spPr>
            <p:txBody>
              <a:bodyPr lIns="26899" tIns="26899" rIns="26899" bIns="26899" rtlCol="0" anchor="ctr"/>
              <a:lstStyle/>
              <a:p>
                <a:pPr algn="ctr">
                  <a:lnSpc>
                    <a:spcPts val="1408"/>
                  </a:lnSpc>
                </a:pPr>
                <a:endParaRPr sz="572"/>
              </a:p>
            </p:txBody>
          </p:sp>
        </p:grpSp>
        <p:sp>
          <p:nvSpPr>
            <p:cNvPr id="17" name="Freeform 17"/>
            <p:cNvSpPr/>
            <p:nvPr/>
          </p:nvSpPr>
          <p:spPr>
            <a:xfrm>
              <a:off x="0" y="2004864"/>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grpSp>
      <p:grpSp>
        <p:nvGrpSpPr>
          <p:cNvPr id="28" name="Group 28"/>
          <p:cNvGrpSpPr/>
          <p:nvPr/>
        </p:nvGrpSpPr>
        <p:grpSpPr>
          <a:xfrm>
            <a:off x="605241" y="4582893"/>
            <a:ext cx="6968481" cy="2729546"/>
            <a:chOff x="-442302" y="-911032"/>
            <a:chExt cx="17153185" cy="6718882"/>
          </a:xfrm>
        </p:grpSpPr>
        <p:sp>
          <p:nvSpPr>
            <p:cNvPr id="29" name="TextBox 29"/>
            <p:cNvSpPr txBox="1"/>
            <p:nvPr/>
          </p:nvSpPr>
          <p:spPr>
            <a:xfrm>
              <a:off x="-442302" y="204424"/>
              <a:ext cx="6221460" cy="5603426"/>
            </a:xfrm>
            <a:prstGeom prst="rect">
              <a:avLst/>
            </a:prstGeom>
          </p:spPr>
          <p:txBody>
            <a:bodyPr lIns="0" tIns="0" rIns="0" bIns="0" rtlCol="0" anchor="t">
              <a:spAutoFit/>
            </a:bodyPr>
            <a:lstStyle/>
            <a:p>
              <a:pPr marL="237694" lvl="1" indent="-118847">
                <a:lnSpc>
                  <a:spcPts val="1999"/>
                </a:lnSpc>
                <a:buFont typeface="Arial"/>
                <a:buChar char="•"/>
              </a:pPr>
              <a:r>
                <a:rPr lang="en-US" sz="1101" dirty="0">
                  <a:solidFill>
                    <a:srgbClr val="FFFFFF"/>
                  </a:solidFill>
                  <a:latin typeface="Arimo"/>
                </a:rPr>
                <a:t>Income documentation not required </a:t>
              </a:r>
            </a:p>
            <a:p>
              <a:pPr marL="237694" lvl="1" indent="-118847">
                <a:lnSpc>
                  <a:spcPts val="1999"/>
                </a:lnSpc>
                <a:buFont typeface="Arial"/>
                <a:buChar char="•"/>
              </a:pPr>
              <a:r>
                <a:rPr lang="en-US" sz="1101" dirty="0">
                  <a:solidFill>
                    <a:srgbClr val="FFFFFF"/>
                  </a:solidFill>
                  <a:latin typeface="Arimo"/>
                </a:rPr>
                <a:t>Income not stated</a:t>
              </a:r>
            </a:p>
            <a:p>
              <a:pPr marL="237694" lvl="1" indent="-118847">
                <a:lnSpc>
                  <a:spcPts val="1999"/>
                </a:lnSpc>
                <a:buFont typeface="Arial"/>
                <a:buChar char="•"/>
              </a:pPr>
              <a:r>
                <a:rPr lang="en-US" sz="1101" dirty="0">
                  <a:solidFill>
                    <a:srgbClr val="FFFFFF"/>
                  </a:solidFill>
                  <a:latin typeface="Arimo"/>
                </a:rPr>
                <a:t>Credit underwritten based on LTV, FICO, and liquidity</a:t>
              </a:r>
            </a:p>
            <a:p>
              <a:pPr marL="237694" lvl="1" indent="-118847">
                <a:lnSpc>
                  <a:spcPts val="1999"/>
                </a:lnSpc>
                <a:buFont typeface="Arial"/>
                <a:buChar char="•"/>
              </a:pPr>
              <a:r>
                <a:rPr lang="en-US" sz="1101" dirty="0">
                  <a:solidFill>
                    <a:srgbClr val="FFFFFF"/>
                  </a:solidFill>
                  <a:latin typeface="Arimo"/>
                </a:rPr>
                <a:t>Primary residence and second homes</a:t>
              </a:r>
            </a:p>
            <a:p>
              <a:pPr marL="237694" lvl="1" indent="-118847">
                <a:lnSpc>
                  <a:spcPts val="1999"/>
                </a:lnSpc>
                <a:buFont typeface="Arial"/>
                <a:buChar char="•"/>
              </a:pPr>
              <a:r>
                <a:rPr lang="en-US" sz="1101" dirty="0">
                  <a:solidFill>
                    <a:srgbClr val="FFFFFF"/>
                  </a:solidFill>
                  <a:latin typeface="Arimo"/>
                </a:rPr>
                <a:t>Asset seasoning 30 days</a:t>
              </a:r>
            </a:p>
            <a:p>
              <a:pPr marL="237694" lvl="1" indent="-118847">
                <a:lnSpc>
                  <a:spcPts val="1999"/>
                </a:lnSpc>
                <a:buFont typeface="Arial"/>
                <a:buChar char="•"/>
              </a:pPr>
              <a:r>
                <a:rPr lang="en-US" sz="1101" dirty="0">
                  <a:solidFill>
                    <a:srgbClr val="FFFFFF"/>
                  </a:solidFill>
                  <a:latin typeface="Arimo"/>
                </a:rPr>
                <a:t>Loan amounts up to $3 million</a:t>
              </a:r>
            </a:p>
            <a:p>
              <a:pPr>
                <a:lnSpc>
                  <a:spcPts val="1999"/>
                </a:lnSpc>
              </a:pPr>
              <a:endParaRPr lang="en-US" sz="1101" dirty="0">
                <a:solidFill>
                  <a:srgbClr val="FFFFFF"/>
                </a:solidFill>
                <a:latin typeface="Arimo"/>
              </a:endParaRPr>
            </a:p>
          </p:txBody>
        </p:sp>
        <p:sp>
          <p:nvSpPr>
            <p:cNvPr id="30" name="TextBox 30"/>
            <p:cNvSpPr txBox="1"/>
            <p:nvPr/>
          </p:nvSpPr>
          <p:spPr>
            <a:xfrm>
              <a:off x="-408601" y="-911032"/>
              <a:ext cx="10369044" cy="693839"/>
            </a:xfrm>
            <a:prstGeom prst="rect">
              <a:avLst/>
            </a:prstGeom>
          </p:spPr>
          <p:txBody>
            <a:bodyPr lIns="0" tIns="0" rIns="0" bIns="0" rtlCol="0" anchor="t">
              <a:spAutoFit/>
            </a:bodyPr>
            <a:lstStyle/>
            <a:p>
              <a:pPr>
                <a:lnSpc>
                  <a:spcPts val="2426"/>
                </a:lnSpc>
              </a:pPr>
              <a:r>
                <a:rPr lang="en-US" sz="1733" dirty="0">
                  <a:solidFill>
                    <a:srgbClr val="FFFFFF"/>
                  </a:solidFill>
                  <a:latin typeface="Open Sauce"/>
                </a:rPr>
                <a:t>UP TO $3,000,000.00 Loan Amount</a:t>
              </a:r>
            </a:p>
          </p:txBody>
        </p:sp>
        <p:sp>
          <p:nvSpPr>
            <p:cNvPr id="31" name="TextBox 31"/>
            <p:cNvSpPr txBox="1"/>
            <p:nvPr/>
          </p:nvSpPr>
          <p:spPr>
            <a:xfrm>
              <a:off x="6647853" y="523713"/>
              <a:ext cx="10063030" cy="3709418"/>
            </a:xfrm>
            <a:prstGeom prst="rect">
              <a:avLst/>
            </a:prstGeom>
          </p:spPr>
          <p:txBody>
            <a:bodyPr lIns="0" tIns="0" rIns="0" bIns="0" rtlCol="0" anchor="t">
              <a:spAutoFit/>
            </a:bodyPr>
            <a:lstStyle/>
            <a:p>
              <a:pPr>
                <a:lnSpc>
                  <a:spcPts val="1999"/>
                </a:lnSpc>
              </a:pPr>
              <a:endParaRPr sz="572"/>
            </a:p>
            <a:p>
              <a:pPr marL="237694" lvl="1" indent="-118847">
                <a:lnSpc>
                  <a:spcPts val="1999"/>
                </a:lnSpc>
                <a:buFont typeface="Arial"/>
                <a:buChar char="•"/>
              </a:pPr>
              <a:r>
                <a:rPr lang="en-US" sz="1101">
                  <a:solidFill>
                    <a:srgbClr val="FFFFFF"/>
                  </a:solidFill>
                  <a:latin typeface="Arimo"/>
                </a:rPr>
                <a:t>Loan amounts up to $3 million</a:t>
              </a:r>
            </a:p>
            <a:p>
              <a:pPr marL="237694" lvl="1" indent="-118847">
                <a:lnSpc>
                  <a:spcPts val="1999"/>
                </a:lnSpc>
                <a:buFont typeface="Arial"/>
                <a:buChar char="•"/>
              </a:pPr>
              <a:r>
                <a:rPr lang="en-US" sz="1101">
                  <a:solidFill>
                    <a:srgbClr val="FFFFFF"/>
                  </a:solidFill>
                  <a:latin typeface="Arimo"/>
                </a:rPr>
                <a:t>LTV up to 80% purchase/rate-and-term</a:t>
              </a:r>
            </a:p>
            <a:p>
              <a:pPr marL="237694" lvl="1" indent="-118847">
                <a:lnSpc>
                  <a:spcPts val="1999"/>
                </a:lnSpc>
                <a:buFont typeface="Arial"/>
                <a:buChar char="•"/>
              </a:pPr>
              <a:r>
                <a:rPr lang="en-US" sz="1101">
                  <a:solidFill>
                    <a:srgbClr val="FFFFFF"/>
                  </a:solidFill>
                  <a:latin typeface="Arimo"/>
                </a:rPr>
                <a:t>LTV up to 70% cash-out </a:t>
              </a:r>
            </a:p>
            <a:p>
              <a:pPr marL="237694" lvl="1" indent="-118847">
                <a:lnSpc>
                  <a:spcPts val="1999"/>
                </a:lnSpc>
                <a:buFont typeface="Arial"/>
                <a:buChar char="•"/>
              </a:pPr>
              <a:r>
                <a:rPr lang="en-US" sz="1101">
                  <a:solidFill>
                    <a:srgbClr val="FFFFFF"/>
                  </a:solidFill>
                  <a:latin typeface="Arimo"/>
                </a:rPr>
                <a:t>FICO beginning at 640</a:t>
              </a:r>
            </a:p>
            <a:p>
              <a:pPr marL="237694" lvl="1" indent="-118847">
                <a:lnSpc>
                  <a:spcPts val="1999"/>
                </a:lnSpc>
                <a:buFont typeface="Arial"/>
                <a:buChar char="•"/>
              </a:pPr>
              <a:r>
                <a:rPr lang="en-US" sz="1101">
                  <a:solidFill>
                    <a:srgbClr val="FFFFFF"/>
                  </a:solidFill>
                  <a:latin typeface="Arimo"/>
                </a:rPr>
                <a:t>Debt consolidation = rate/term </a:t>
              </a:r>
            </a:p>
          </p:txBody>
        </p:sp>
      </p:grpSp>
      <p:grpSp>
        <p:nvGrpSpPr>
          <p:cNvPr id="32" name="Group 32"/>
          <p:cNvGrpSpPr/>
          <p:nvPr/>
        </p:nvGrpSpPr>
        <p:grpSpPr>
          <a:xfrm>
            <a:off x="72904" y="121108"/>
            <a:ext cx="4595469" cy="606939"/>
            <a:chOff x="-806349" y="-197986"/>
            <a:chExt cx="11311924" cy="1494002"/>
          </a:xfrm>
        </p:grpSpPr>
        <p:grpSp>
          <p:nvGrpSpPr>
            <p:cNvPr id="33" name="Group 33"/>
            <p:cNvGrpSpPr/>
            <p:nvPr/>
          </p:nvGrpSpPr>
          <p:grpSpPr>
            <a:xfrm>
              <a:off x="-806349" y="-197986"/>
              <a:ext cx="11311924" cy="1494002"/>
              <a:chOff x="-155172" y="-38100"/>
              <a:chExt cx="2176842" cy="287503"/>
            </a:xfrm>
          </p:grpSpPr>
          <p:sp>
            <p:nvSpPr>
              <p:cNvPr id="34" name="Freeform 34"/>
              <p:cNvSpPr/>
              <p:nvPr/>
            </p:nvSpPr>
            <p:spPr>
              <a:xfrm>
                <a:off x="-155172" y="-6816"/>
                <a:ext cx="2021670" cy="249403"/>
              </a:xfrm>
              <a:custGeom>
                <a:avLst/>
                <a:gdLst/>
                <a:ahLst/>
                <a:cxnLst/>
                <a:rect l="l" t="t" r="r" b="b"/>
                <a:pathLst>
                  <a:path w="2021670" h="249403">
                    <a:moveTo>
                      <a:pt x="0" y="0"/>
                    </a:moveTo>
                    <a:lnTo>
                      <a:pt x="2021670" y="0"/>
                    </a:lnTo>
                    <a:lnTo>
                      <a:pt x="2021670" y="249403"/>
                    </a:lnTo>
                    <a:lnTo>
                      <a:pt x="0" y="249403"/>
                    </a:lnTo>
                    <a:close/>
                  </a:path>
                </a:pathLst>
              </a:custGeom>
              <a:solidFill>
                <a:srgbClr val="AA2427"/>
              </a:solidFill>
            </p:spPr>
          </p:sp>
          <p:sp>
            <p:nvSpPr>
              <p:cNvPr id="35" name="TextBox 35"/>
              <p:cNvSpPr txBox="1"/>
              <p:nvPr/>
            </p:nvSpPr>
            <p:spPr>
              <a:xfrm>
                <a:off x="0" y="-38100"/>
                <a:ext cx="2021670" cy="287503"/>
              </a:xfrm>
              <a:prstGeom prst="rect">
                <a:avLst/>
              </a:prstGeom>
            </p:spPr>
            <p:txBody>
              <a:bodyPr lIns="26899" tIns="26899" rIns="26899" bIns="26899" rtlCol="0" anchor="ctr"/>
              <a:lstStyle/>
              <a:p>
                <a:pPr algn="ctr">
                  <a:lnSpc>
                    <a:spcPts val="1408"/>
                  </a:lnSpc>
                </a:pPr>
                <a:endParaRPr sz="572"/>
              </a:p>
            </p:txBody>
          </p:sp>
        </p:grpSp>
        <p:sp>
          <p:nvSpPr>
            <p:cNvPr id="36" name="TextBox 36"/>
            <p:cNvSpPr txBox="1"/>
            <p:nvPr/>
          </p:nvSpPr>
          <p:spPr>
            <a:xfrm>
              <a:off x="-581551" y="50122"/>
              <a:ext cx="9583215" cy="1208060"/>
            </a:xfrm>
            <a:prstGeom prst="rect">
              <a:avLst/>
            </a:prstGeom>
          </p:spPr>
          <p:txBody>
            <a:bodyPr lIns="0" tIns="0" rIns="0" bIns="0" rtlCol="0" anchor="t">
              <a:spAutoFit/>
            </a:bodyPr>
            <a:lstStyle/>
            <a:p>
              <a:pPr algn="ctr">
                <a:lnSpc>
                  <a:spcPts val="1990"/>
                </a:lnSpc>
              </a:pPr>
              <a:r>
                <a:rPr lang="en-US" sz="1421" u="sng" dirty="0">
                  <a:solidFill>
                    <a:srgbClr val="FFFFFF"/>
                  </a:solidFill>
                  <a:latin typeface="Open Sauce Bold"/>
                </a:rPr>
                <a:t>NO DOCS FOR OWNER OCCUPIED PROPERTY</a:t>
              </a:r>
            </a:p>
          </p:txBody>
        </p:sp>
      </p:grpSp>
      <p:sp>
        <p:nvSpPr>
          <p:cNvPr id="37" name="Rectangle 36">
            <a:extLst>
              <a:ext uri="{FF2B5EF4-FFF2-40B4-BE49-F238E27FC236}">
                <a16:creationId xmlns:a16="http://schemas.microsoft.com/office/drawing/2014/main" id="{09568527-AD19-A5CD-E5E0-1B42E8B058AD}"/>
              </a:ext>
            </a:extLst>
          </p:cNvPr>
          <p:cNvSpPr/>
          <p:nvPr/>
        </p:nvSpPr>
        <p:spPr>
          <a:xfrm>
            <a:off x="-1881716" y="-362139"/>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38" name="Rectangle 37">
            <a:extLst>
              <a:ext uri="{FF2B5EF4-FFF2-40B4-BE49-F238E27FC236}">
                <a16:creationId xmlns:a16="http://schemas.microsoft.com/office/drawing/2014/main" id="{B525A2F3-C1F7-00DD-5294-DDDC10862D3E}"/>
              </a:ext>
            </a:extLst>
          </p:cNvPr>
          <p:cNvSpPr/>
          <p:nvPr/>
        </p:nvSpPr>
        <p:spPr>
          <a:xfrm>
            <a:off x="6876561" y="-269921"/>
            <a:ext cx="1904421" cy="881235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grpSp>
        <p:nvGrpSpPr>
          <p:cNvPr id="39" name="Group 38">
            <a:extLst>
              <a:ext uri="{FF2B5EF4-FFF2-40B4-BE49-F238E27FC236}">
                <a16:creationId xmlns:a16="http://schemas.microsoft.com/office/drawing/2014/main" id="{91D6E692-9D67-6DF1-A653-D882C765820B}"/>
              </a:ext>
            </a:extLst>
          </p:cNvPr>
          <p:cNvGrpSpPr/>
          <p:nvPr/>
        </p:nvGrpSpPr>
        <p:grpSpPr>
          <a:xfrm>
            <a:off x="413917" y="7930685"/>
            <a:ext cx="6200446" cy="1984204"/>
            <a:chOff x="276554" y="8151824"/>
            <a:chExt cx="5802671" cy="1811694"/>
          </a:xfrm>
        </p:grpSpPr>
        <p:sp>
          <p:nvSpPr>
            <p:cNvPr id="40" name="Freeform 19">
              <a:extLst>
                <a:ext uri="{FF2B5EF4-FFF2-40B4-BE49-F238E27FC236}">
                  <a16:creationId xmlns:a16="http://schemas.microsoft.com/office/drawing/2014/main" id="{AD3F1A27-AD61-D51F-A8E6-CF72A0D98C44}"/>
                </a:ext>
              </a:extLst>
            </p:cNvPr>
            <p:cNvSpPr/>
            <p:nvPr/>
          </p:nvSpPr>
          <p:spPr>
            <a:xfrm>
              <a:off x="276554" y="8797490"/>
              <a:ext cx="1351325" cy="845180"/>
            </a:xfrm>
            <a:custGeom>
              <a:avLst/>
              <a:gdLst/>
              <a:ahLst/>
              <a:cxnLst/>
              <a:rect l="l" t="t" r="r" b="b"/>
              <a:pathLst>
                <a:path w="2596735" h="1603620">
                  <a:moveTo>
                    <a:pt x="0" y="0"/>
                  </a:moveTo>
                  <a:lnTo>
                    <a:pt x="2596735" y="0"/>
                  </a:lnTo>
                  <a:lnTo>
                    <a:pt x="2596735" y="1603620"/>
                  </a:lnTo>
                  <a:lnTo>
                    <a:pt x="0" y="1603620"/>
                  </a:lnTo>
                  <a:lnTo>
                    <a:pt x="0" y="0"/>
                  </a:lnTo>
                  <a:close/>
                </a:path>
              </a:pathLst>
            </a:custGeom>
            <a:blipFill>
              <a:blip r:embed="rId5"/>
              <a:stretch>
                <a:fillRect l="-1140" r="-1185"/>
              </a:stretch>
            </a:blipFill>
          </p:spPr>
        </p:sp>
        <p:sp>
          <p:nvSpPr>
            <p:cNvPr id="41" name="Freeform 20">
              <a:extLst>
                <a:ext uri="{FF2B5EF4-FFF2-40B4-BE49-F238E27FC236}">
                  <a16:creationId xmlns:a16="http://schemas.microsoft.com/office/drawing/2014/main" id="{16A1C6A9-09A9-59C2-4EB3-F08B180DAE72}"/>
                </a:ext>
              </a:extLst>
            </p:cNvPr>
            <p:cNvSpPr/>
            <p:nvPr/>
          </p:nvSpPr>
          <p:spPr>
            <a:xfrm flipH="1">
              <a:off x="1686124" y="8151824"/>
              <a:ext cx="1811694" cy="1811694"/>
            </a:xfrm>
            <a:custGeom>
              <a:avLst/>
              <a:gdLst/>
              <a:ahLst/>
              <a:cxnLst/>
              <a:rect l="l" t="t" r="r" b="b"/>
              <a:pathLst>
                <a:path w="4091667" h="4091667">
                  <a:moveTo>
                    <a:pt x="4091667" y="0"/>
                  </a:moveTo>
                  <a:lnTo>
                    <a:pt x="0" y="0"/>
                  </a:lnTo>
                  <a:lnTo>
                    <a:pt x="0" y="4091667"/>
                  </a:lnTo>
                  <a:lnTo>
                    <a:pt x="4091667" y="4091667"/>
                  </a:lnTo>
                  <a:lnTo>
                    <a:pt x="4091667" y="0"/>
                  </a:lnTo>
                  <a:close/>
                </a:path>
              </a:pathLst>
            </a:custGeom>
            <a:blipFill>
              <a:blip r:embed="rId6"/>
              <a:stretch>
                <a:fillRect/>
              </a:stretch>
            </a:blipFill>
          </p:spPr>
          <p:txBody>
            <a:bodyPr/>
            <a:lstStyle/>
            <a:p>
              <a:endParaRPr lang="en-US" dirty="0"/>
            </a:p>
          </p:txBody>
        </p:sp>
        <p:sp>
          <p:nvSpPr>
            <p:cNvPr id="42" name="Freeform 21">
              <a:extLst>
                <a:ext uri="{FF2B5EF4-FFF2-40B4-BE49-F238E27FC236}">
                  <a16:creationId xmlns:a16="http://schemas.microsoft.com/office/drawing/2014/main" id="{351A3935-60D3-8C09-0362-D2E13CC8221F}"/>
                </a:ext>
              </a:extLst>
            </p:cNvPr>
            <p:cNvSpPr/>
            <p:nvPr/>
          </p:nvSpPr>
          <p:spPr>
            <a:xfrm>
              <a:off x="3883123" y="9354911"/>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3" name="Freeform 22">
              <a:extLst>
                <a:ext uri="{FF2B5EF4-FFF2-40B4-BE49-F238E27FC236}">
                  <a16:creationId xmlns:a16="http://schemas.microsoft.com/office/drawing/2014/main" id="{50DD9EA5-CD67-F5BE-CB39-7A7DE181CBBA}"/>
                </a:ext>
              </a:extLst>
            </p:cNvPr>
            <p:cNvSpPr/>
            <p:nvPr/>
          </p:nvSpPr>
          <p:spPr>
            <a:xfrm>
              <a:off x="3883123" y="9561362"/>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44" name="TextBox 23">
              <a:extLst>
                <a:ext uri="{FF2B5EF4-FFF2-40B4-BE49-F238E27FC236}">
                  <a16:creationId xmlns:a16="http://schemas.microsoft.com/office/drawing/2014/main" id="{34F02D4D-BABD-B5BE-6C3C-0ED687E4480A}"/>
                </a:ext>
              </a:extLst>
            </p:cNvPr>
            <p:cNvSpPr txBox="1"/>
            <p:nvPr/>
          </p:nvSpPr>
          <p:spPr>
            <a:xfrm>
              <a:off x="4073104" y="9538144"/>
              <a:ext cx="1483814"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408-393-2068</a:t>
              </a:r>
            </a:p>
          </p:txBody>
        </p:sp>
        <p:sp>
          <p:nvSpPr>
            <p:cNvPr id="45" name="TextBox 24">
              <a:extLst>
                <a:ext uri="{FF2B5EF4-FFF2-40B4-BE49-F238E27FC236}">
                  <a16:creationId xmlns:a16="http://schemas.microsoft.com/office/drawing/2014/main" id="{B0148510-6928-E220-5AD5-080E01399F77}"/>
                </a:ext>
              </a:extLst>
            </p:cNvPr>
            <p:cNvSpPr txBox="1"/>
            <p:nvPr/>
          </p:nvSpPr>
          <p:spPr>
            <a:xfrm>
              <a:off x="3850157" y="8744399"/>
              <a:ext cx="1892201" cy="220188"/>
            </a:xfrm>
            <a:prstGeom prst="rect">
              <a:avLst/>
            </a:prstGeom>
          </p:spPr>
          <p:txBody>
            <a:bodyPr lIns="0" tIns="0" rIns="0" bIns="0" rtlCol="0" anchor="t">
              <a:spAutoFit/>
            </a:bodyPr>
            <a:lstStyle/>
            <a:p>
              <a:pPr>
                <a:lnSpc>
                  <a:spcPts val="1837"/>
                </a:lnSpc>
                <a:spcBef>
                  <a:spcPct val="0"/>
                </a:spcBef>
              </a:pPr>
              <a:r>
                <a:rPr lang="en-US" sz="1312" dirty="0">
                  <a:latin typeface="Poppins Bold"/>
                </a:rPr>
                <a:t> MINH CHAU NGUYEN</a:t>
              </a:r>
            </a:p>
          </p:txBody>
        </p:sp>
        <p:sp>
          <p:nvSpPr>
            <p:cNvPr id="46" name="TextBox 25">
              <a:extLst>
                <a:ext uri="{FF2B5EF4-FFF2-40B4-BE49-F238E27FC236}">
                  <a16:creationId xmlns:a16="http://schemas.microsoft.com/office/drawing/2014/main" id="{F5D491ED-33E8-BE05-08BF-0C92C964EED4}"/>
                </a:ext>
              </a:extLst>
            </p:cNvPr>
            <p:cNvSpPr txBox="1"/>
            <p:nvPr/>
          </p:nvSpPr>
          <p:spPr>
            <a:xfrm>
              <a:off x="3883123" y="8932694"/>
              <a:ext cx="1109151" cy="167738"/>
            </a:xfrm>
            <a:prstGeom prst="rect">
              <a:avLst/>
            </a:prstGeom>
          </p:spPr>
          <p:txBody>
            <a:bodyPr lIns="0" tIns="0" rIns="0" bIns="0" rtlCol="0" anchor="t">
              <a:spAutoFit/>
            </a:bodyPr>
            <a:lstStyle/>
            <a:p>
              <a:pPr>
                <a:lnSpc>
                  <a:spcPts val="1438"/>
                </a:lnSpc>
                <a:spcBef>
                  <a:spcPct val="0"/>
                </a:spcBef>
              </a:pPr>
              <a:r>
                <a:rPr lang="en-US" sz="922" dirty="0">
                  <a:latin typeface="Poppins"/>
                </a:rPr>
                <a:t>Loan Manager</a:t>
              </a:r>
            </a:p>
          </p:txBody>
        </p:sp>
        <p:sp>
          <p:nvSpPr>
            <p:cNvPr id="47" name="TextBox 26">
              <a:extLst>
                <a:ext uri="{FF2B5EF4-FFF2-40B4-BE49-F238E27FC236}">
                  <a16:creationId xmlns:a16="http://schemas.microsoft.com/office/drawing/2014/main" id="{54ACBE79-E8E3-967D-C8DB-B5DFB5B26F07}"/>
                </a:ext>
              </a:extLst>
            </p:cNvPr>
            <p:cNvSpPr txBox="1"/>
            <p:nvPr/>
          </p:nvSpPr>
          <p:spPr>
            <a:xfrm>
              <a:off x="4073104" y="9331693"/>
              <a:ext cx="1939078"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mchau@pacificwide.com</a:t>
              </a:r>
            </a:p>
          </p:txBody>
        </p:sp>
        <p:sp>
          <p:nvSpPr>
            <p:cNvPr id="48" name="TextBox 27">
              <a:extLst>
                <a:ext uri="{FF2B5EF4-FFF2-40B4-BE49-F238E27FC236}">
                  <a16:creationId xmlns:a16="http://schemas.microsoft.com/office/drawing/2014/main" id="{67439711-AA6B-7060-3420-63EF4106F05E}"/>
                </a:ext>
              </a:extLst>
            </p:cNvPr>
            <p:cNvSpPr txBox="1"/>
            <p:nvPr/>
          </p:nvSpPr>
          <p:spPr>
            <a:xfrm>
              <a:off x="3883123" y="9125291"/>
              <a:ext cx="2196102" cy="157544"/>
            </a:xfrm>
            <a:prstGeom prst="rect">
              <a:avLst/>
            </a:prstGeom>
          </p:spPr>
          <p:txBody>
            <a:bodyPr lIns="0" tIns="0" rIns="0" bIns="0" rtlCol="0" anchor="t">
              <a:spAutoFit/>
            </a:bodyPr>
            <a:lstStyle/>
            <a:p>
              <a:pPr>
                <a:lnSpc>
                  <a:spcPts val="1318"/>
                </a:lnSpc>
                <a:spcBef>
                  <a:spcPct val="0"/>
                </a:spcBef>
              </a:pPr>
              <a:r>
                <a:rPr lang="en-US" sz="845" dirty="0">
                  <a:latin typeface="Garet"/>
                </a:rPr>
                <a:t>NMLS No. 348726 - </a:t>
              </a:r>
              <a:r>
                <a:rPr lang="en-US" sz="845" dirty="0" err="1">
                  <a:latin typeface="Garet"/>
                </a:rPr>
                <a:t>CalBRE</a:t>
              </a:r>
              <a:r>
                <a:rPr lang="en-US" sz="845" dirty="0">
                  <a:latin typeface="Garet"/>
                </a:rPr>
                <a:t> No. 01392364</a:t>
              </a:r>
            </a:p>
          </p:txBody>
        </p:sp>
        <p:sp>
          <p:nvSpPr>
            <p:cNvPr id="49" name="AutoShape 28">
              <a:extLst>
                <a:ext uri="{FF2B5EF4-FFF2-40B4-BE49-F238E27FC236}">
                  <a16:creationId xmlns:a16="http://schemas.microsoft.com/office/drawing/2014/main" id="{1F7D4213-E7D9-4C43-8BC7-1CEC6090CCB0}"/>
                </a:ext>
              </a:extLst>
            </p:cNvPr>
            <p:cNvSpPr/>
            <p:nvPr/>
          </p:nvSpPr>
          <p:spPr>
            <a:xfrm>
              <a:off x="3634407" y="8656691"/>
              <a:ext cx="0" cy="1135552"/>
            </a:xfrm>
            <a:prstGeom prst="line">
              <a:avLst/>
            </a:prstGeom>
            <a:ln w="73722" cap="flat">
              <a:solidFill>
                <a:schemeClr val="tx1"/>
              </a:solidFill>
              <a:prstDash val="solid"/>
              <a:headEnd type="none" w="sm" len="sm"/>
              <a:tailEnd type="none" w="sm" len="sm"/>
            </a:ln>
          </p:spPr>
          <p:txBody>
            <a:bodyPr/>
            <a:lstStyle/>
            <a:p>
              <a:endParaRPr lang="en-US" dirty="0"/>
            </a:p>
          </p:txBody>
        </p:sp>
      </p:grpSp>
      <p:sp>
        <p:nvSpPr>
          <p:cNvPr id="50" name="Rectangle 49">
            <a:extLst>
              <a:ext uri="{FF2B5EF4-FFF2-40B4-BE49-F238E27FC236}">
                <a16:creationId xmlns:a16="http://schemas.microsoft.com/office/drawing/2014/main" id="{4822B4E2-51FE-F59B-A9B9-A4969026E859}"/>
              </a:ext>
            </a:extLst>
          </p:cNvPr>
          <p:cNvSpPr/>
          <p:nvPr/>
        </p:nvSpPr>
        <p:spPr>
          <a:xfrm>
            <a:off x="-4038600" y="1335658"/>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To download, Go to file&gt;Export&gt;Change File Type&gt;Choose Either PNG OR JPG and choose the slide you want to convert to image.</a:t>
            </a:r>
            <a:br>
              <a:rPr lang="en-US" sz="1800" dirty="0"/>
            </a:br>
            <a:br>
              <a:rPr lang="en-US" sz="1800" dirty="0"/>
            </a:br>
            <a:r>
              <a:rPr lang="en-US" sz="1800" dirty="0"/>
              <a:t>Or you can click shift+F5 and screenshot for better quality</a:t>
            </a:r>
            <a:br>
              <a:rPr lang="en-US" sz="1800" dirty="0"/>
            </a:br>
            <a:endParaRPr lang="en-US" sz="1800" dirty="0"/>
          </a:p>
        </p:txBody>
      </p:sp>
      <p:sp>
        <p:nvSpPr>
          <p:cNvPr id="51" name="Rectangle 50">
            <a:extLst>
              <a:ext uri="{FF2B5EF4-FFF2-40B4-BE49-F238E27FC236}">
                <a16:creationId xmlns:a16="http://schemas.microsoft.com/office/drawing/2014/main" id="{25CFC3AD-622B-D6DA-D26B-0F208DF3D3FC}"/>
              </a:ext>
            </a:extLst>
          </p:cNvPr>
          <p:cNvSpPr/>
          <p:nvPr/>
        </p:nvSpPr>
        <p:spPr>
          <a:xfrm>
            <a:off x="-4087289" y="4392040"/>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To Remove any background on your picture you can email </a:t>
            </a:r>
            <a:r>
              <a:rPr lang="en-US" sz="1800" u="sng" dirty="0">
                <a:solidFill>
                  <a:schemeClr val="hlink"/>
                </a:solidFill>
                <a:latin typeface="Calibri"/>
                <a:ea typeface="Calibri"/>
                <a:cs typeface="Calibri"/>
                <a:sym typeface="Calibri"/>
                <a:hlinkClick r:id="rId11"/>
              </a:rPr>
              <a:t>ivan.hustleph@gmail.com</a:t>
            </a:r>
            <a:r>
              <a:rPr lang="en-US" sz="1800" dirty="0">
                <a:solidFill>
                  <a:schemeClr val="dk1"/>
                </a:solidFill>
                <a:latin typeface="Calibri"/>
                <a:ea typeface="Calibri"/>
                <a:cs typeface="Calibri"/>
                <a:sym typeface="Calibri"/>
              </a:rPr>
              <a:t> or go to this website: </a:t>
            </a:r>
            <a:r>
              <a:rPr lang="en-US" sz="1800" u="sng" dirty="0">
                <a:solidFill>
                  <a:schemeClr val="hlink"/>
                </a:solidFill>
                <a:latin typeface="Calibri"/>
                <a:ea typeface="Calibri"/>
                <a:cs typeface="Calibri"/>
                <a:sym typeface="Calibri"/>
                <a:hlinkClick r:id="rId12"/>
              </a:rPr>
              <a:t>https://www.remove.bg/</a:t>
            </a:r>
            <a:endParaRPr lang="en-US" sz="1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0793" y="-660430"/>
            <a:ext cx="7659200" cy="5385103"/>
            <a:chOff x="0" y="0"/>
            <a:chExt cx="18853416" cy="13255638"/>
          </a:xfrm>
        </p:grpSpPr>
        <p:pic>
          <p:nvPicPr>
            <p:cNvPr id="3" name="Picture 3"/>
            <p:cNvPicPr>
              <a:picLocks noChangeAspect="1"/>
            </p:cNvPicPr>
            <p:nvPr/>
          </p:nvPicPr>
          <p:blipFill>
            <a:blip r:embed="rId2"/>
            <a:srcRect l="1997" r="1997"/>
            <a:stretch>
              <a:fillRect/>
            </a:stretch>
          </p:blipFill>
          <p:spPr>
            <a:xfrm>
              <a:off x="0" y="0"/>
              <a:ext cx="18853416" cy="13255638"/>
            </a:xfrm>
            <a:prstGeom prst="rect">
              <a:avLst/>
            </a:prstGeom>
          </p:spPr>
        </p:pic>
      </p:grpSp>
      <p:grpSp>
        <p:nvGrpSpPr>
          <p:cNvPr id="4" name="Group 4"/>
          <p:cNvGrpSpPr/>
          <p:nvPr/>
        </p:nvGrpSpPr>
        <p:grpSpPr>
          <a:xfrm>
            <a:off x="-1358255" y="2526118"/>
            <a:ext cx="9354245" cy="5832093"/>
            <a:chOff x="0" y="0"/>
            <a:chExt cx="20893480" cy="13026463"/>
          </a:xfrm>
        </p:grpSpPr>
        <p:sp>
          <p:nvSpPr>
            <p:cNvPr id="5" name="Freeform 5"/>
            <p:cNvSpPr/>
            <p:nvPr/>
          </p:nvSpPr>
          <p:spPr>
            <a:xfrm>
              <a:off x="2974422" y="462608"/>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6" name="Freeform 6"/>
            <p:cNvSpPr/>
            <p:nvPr/>
          </p:nvSpPr>
          <p:spPr>
            <a:xfrm>
              <a:off x="4475429" y="0"/>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7" name="Freeform 7"/>
            <p:cNvSpPr/>
            <p:nvPr/>
          </p:nvSpPr>
          <p:spPr>
            <a:xfrm>
              <a:off x="8404358" y="952740"/>
              <a:ext cx="6004026" cy="6125495"/>
            </a:xfrm>
            <a:custGeom>
              <a:avLst/>
              <a:gdLst/>
              <a:ahLst/>
              <a:cxnLst/>
              <a:rect l="l" t="t" r="r" b="b"/>
              <a:pathLst>
                <a:path w="6004026" h="6125495">
                  <a:moveTo>
                    <a:pt x="0" y="0"/>
                  </a:moveTo>
                  <a:lnTo>
                    <a:pt x="6004026" y="0"/>
                  </a:lnTo>
                  <a:lnTo>
                    <a:pt x="6004026" y="6125495"/>
                  </a:lnTo>
                  <a:lnTo>
                    <a:pt x="0" y="6125495"/>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8" name="Freeform 8"/>
            <p:cNvSpPr/>
            <p:nvPr/>
          </p:nvSpPr>
          <p:spPr>
            <a:xfrm>
              <a:off x="11146386" y="9898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9" name="Freeform 9"/>
            <p:cNvSpPr/>
            <p:nvPr/>
          </p:nvSpPr>
          <p:spPr>
            <a:xfrm>
              <a:off x="4475429" y="1249307"/>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7723057"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146386" y="2441128"/>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3526852" y="1055803"/>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sp>
          <p:nvSpPr>
            <p:cNvPr id="13" name="Freeform 13"/>
            <p:cNvSpPr/>
            <p:nvPr/>
          </p:nvSpPr>
          <p:spPr>
            <a:xfrm>
              <a:off x="792115" y="3323805"/>
              <a:ext cx="7366628" cy="7515664"/>
            </a:xfrm>
            <a:custGeom>
              <a:avLst/>
              <a:gdLst/>
              <a:ahLst/>
              <a:cxnLst/>
              <a:rect l="l" t="t" r="r" b="b"/>
              <a:pathLst>
                <a:path w="7366628" h="7515664">
                  <a:moveTo>
                    <a:pt x="0" y="0"/>
                  </a:moveTo>
                  <a:lnTo>
                    <a:pt x="7366628" y="0"/>
                  </a:lnTo>
                  <a:lnTo>
                    <a:pt x="7366628" y="7515663"/>
                  </a:lnTo>
                  <a:lnTo>
                    <a:pt x="0" y="7515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2974422" y="9293590"/>
              <a:ext cx="15538592" cy="3732873"/>
              <a:chOff x="0" y="0"/>
              <a:chExt cx="2804733" cy="673788"/>
            </a:xfrm>
          </p:grpSpPr>
          <p:sp>
            <p:nvSpPr>
              <p:cNvPr id="15" name="Freeform 15"/>
              <p:cNvSpPr/>
              <p:nvPr/>
            </p:nvSpPr>
            <p:spPr>
              <a:xfrm>
                <a:off x="0" y="0"/>
                <a:ext cx="2804733" cy="673788"/>
              </a:xfrm>
              <a:custGeom>
                <a:avLst/>
                <a:gdLst/>
                <a:ahLst/>
                <a:cxnLst/>
                <a:rect l="l" t="t" r="r" b="b"/>
                <a:pathLst>
                  <a:path w="2804733" h="673788">
                    <a:moveTo>
                      <a:pt x="0" y="0"/>
                    </a:moveTo>
                    <a:lnTo>
                      <a:pt x="2804733" y="0"/>
                    </a:lnTo>
                    <a:lnTo>
                      <a:pt x="2804733" y="673788"/>
                    </a:lnTo>
                    <a:lnTo>
                      <a:pt x="0" y="673788"/>
                    </a:lnTo>
                    <a:close/>
                  </a:path>
                </a:pathLst>
              </a:custGeom>
              <a:solidFill>
                <a:srgbClr val="AA2427"/>
              </a:solidFill>
            </p:spPr>
          </p:sp>
          <p:sp>
            <p:nvSpPr>
              <p:cNvPr id="16" name="TextBox 16"/>
              <p:cNvSpPr txBox="1"/>
              <p:nvPr/>
            </p:nvSpPr>
            <p:spPr>
              <a:xfrm>
                <a:off x="0" y="-38100"/>
                <a:ext cx="2804733" cy="711888"/>
              </a:xfrm>
              <a:prstGeom prst="rect">
                <a:avLst/>
              </a:prstGeom>
            </p:spPr>
            <p:txBody>
              <a:bodyPr lIns="26899" tIns="26899" rIns="26899" bIns="26899" rtlCol="0" anchor="ctr"/>
              <a:lstStyle/>
              <a:p>
                <a:pPr algn="ctr">
                  <a:lnSpc>
                    <a:spcPts val="1408"/>
                  </a:lnSpc>
                </a:pPr>
                <a:endParaRPr sz="572"/>
              </a:p>
            </p:txBody>
          </p:sp>
        </p:grpSp>
        <p:sp>
          <p:nvSpPr>
            <p:cNvPr id="17" name="Freeform 17"/>
            <p:cNvSpPr/>
            <p:nvPr/>
          </p:nvSpPr>
          <p:spPr>
            <a:xfrm>
              <a:off x="0" y="2004864"/>
              <a:ext cx="7366628" cy="7515664"/>
            </a:xfrm>
            <a:custGeom>
              <a:avLst/>
              <a:gdLst/>
              <a:ahLst/>
              <a:cxnLst/>
              <a:rect l="l" t="t" r="r" b="b"/>
              <a:pathLst>
                <a:path w="7366628" h="7515664">
                  <a:moveTo>
                    <a:pt x="0" y="0"/>
                  </a:moveTo>
                  <a:lnTo>
                    <a:pt x="7366628" y="0"/>
                  </a:lnTo>
                  <a:lnTo>
                    <a:pt x="7366628" y="7515664"/>
                  </a:lnTo>
                  <a:lnTo>
                    <a:pt x="0" y="7515664"/>
                  </a:lnTo>
                  <a:lnTo>
                    <a:pt x="0" y="0"/>
                  </a:lnTo>
                  <a:close/>
                </a:path>
              </a:pathLst>
            </a:custGeom>
            <a:blipFill>
              <a:blip r:embed="rId3">
                <a:alphaModFix amt="48000"/>
                <a:extLst>
                  <a:ext uri="{96DAC541-7B7A-43D3-8B79-37D633B846F1}">
                    <asvg:svgBlip xmlns:asvg="http://schemas.microsoft.com/office/drawing/2016/SVG/main" r:embed="rId4"/>
                  </a:ext>
                </a:extLst>
              </a:blip>
              <a:stretch>
                <a:fillRect/>
              </a:stretch>
            </a:blipFill>
          </p:spPr>
        </p:sp>
      </p:grpSp>
      <p:grpSp>
        <p:nvGrpSpPr>
          <p:cNvPr id="29" name="Group 29"/>
          <p:cNvGrpSpPr/>
          <p:nvPr/>
        </p:nvGrpSpPr>
        <p:grpSpPr>
          <a:xfrm>
            <a:off x="812078" y="5070986"/>
            <a:ext cx="6644025" cy="2785758"/>
            <a:chOff x="0" y="-66675"/>
            <a:chExt cx="16354524" cy="6857251"/>
          </a:xfrm>
        </p:grpSpPr>
        <p:sp>
          <p:nvSpPr>
            <p:cNvPr id="30" name="TextBox 30"/>
            <p:cNvSpPr txBox="1"/>
            <p:nvPr/>
          </p:nvSpPr>
          <p:spPr>
            <a:xfrm>
              <a:off x="0" y="-66675"/>
              <a:ext cx="10868143" cy="692103"/>
            </a:xfrm>
            <a:prstGeom prst="rect">
              <a:avLst/>
            </a:prstGeom>
          </p:spPr>
          <p:txBody>
            <a:bodyPr lIns="0" tIns="0" rIns="0" bIns="0" rtlCol="0" anchor="t">
              <a:spAutoFit/>
            </a:bodyPr>
            <a:lstStyle/>
            <a:p>
              <a:pPr>
                <a:lnSpc>
                  <a:spcPts val="2391"/>
                </a:lnSpc>
                <a:spcBef>
                  <a:spcPct val="0"/>
                </a:spcBef>
              </a:pPr>
              <a:r>
                <a:rPr lang="en-US" sz="1707">
                  <a:solidFill>
                    <a:srgbClr val="FFFFFF"/>
                  </a:solidFill>
                  <a:latin typeface="Open Sauce"/>
                </a:rPr>
                <a:t>UP TO $3,000,000.00 Loan Amount</a:t>
              </a:r>
            </a:p>
          </p:txBody>
        </p:sp>
        <p:sp>
          <p:nvSpPr>
            <p:cNvPr id="31" name="TextBox 31"/>
            <p:cNvSpPr txBox="1"/>
            <p:nvPr/>
          </p:nvSpPr>
          <p:spPr>
            <a:xfrm>
              <a:off x="40864" y="1188567"/>
              <a:ext cx="6129696" cy="5602009"/>
            </a:xfrm>
            <a:prstGeom prst="rect">
              <a:avLst/>
            </a:prstGeom>
          </p:spPr>
          <p:txBody>
            <a:bodyPr lIns="0" tIns="0" rIns="0" bIns="0" rtlCol="0" anchor="t">
              <a:spAutoFit/>
            </a:bodyPr>
            <a:lstStyle/>
            <a:p>
              <a:pPr marL="234188" lvl="1" indent="-117094">
                <a:lnSpc>
                  <a:spcPts val="1970"/>
                </a:lnSpc>
                <a:buFont typeface="Arial"/>
                <a:buChar char="•"/>
              </a:pPr>
              <a:r>
                <a:rPr lang="en-US" sz="1084">
                  <a:solidFill>
                    <a:srgbClr val="FFFFFF"/>
                  </a:solidFill>
                  <a:latin typeface="Arimo"/>
                </a:rPr>
                <a:t>Income documentation not required </a:t>
              </a:r>
            </a:p>
            <a:p>
              <a:pPr marL="234188" lvl="1" indent="-117094">
                <a:lnSpc>
                  <a:spcPts val="1970"/>
                </a:lnSpc>
                <a:buFont typeface="Arial"/>
                <a:buChar char="•"/>
              </a:pPr>
              <a:r>
                <a:rPr lang="en-US" sz="1084">
                  <a:solidFill>
                    <a:srgbClr val="FFFFFF"/>
                  </a:solidFill>
                  <a:latin typeface="Arimo"/>
                </a:rPr>
                <a:t>Income not stated</a:t>
              </a:r>
            </a:p>
            <a:p>
              <a:pPr marL="234188" lvl="1" indent="-117094">
                <a:lnSpc>
                  <a:spcPts val="1970"/>
                </a:lnSpc>
                <a:buFont typeface="Arial"/>
                <a:buChar char="•"/>
              </a:pPr>
              <a:r>
                <a:rPr lang="en-US" sz="1084">
                  <a:solidFill>
                    <a:srgbClr val="FFFFFF"/>
                  </a:solidFill>
                  <a:latin typeface="Arimo"/>
                </a:rPr>
                <a:t>Credit underwritten based on LTV, FICO, and liquidity</a:t>
              </a:r>
            </a:p>
            <a:p>
              <a:pPr marL="234188" lvl="1" indent="-117094">
                <a:lnSpc>
                  <a:spcPts val="1970"/>
                </a:lnSpc>
                <a:buFont typeface="Arial"/>
                <a:buChar char="•"/>
              </a:pPr>
              <a:r>
                <a:rPr lang="en-US" sz="1084">
                  <a:solidFill>
                    <a:srgbClr val="FFFFFF"/>
                  </a:solidFill>
                  <a:latin typeface="Arimo"/>
                </a:rPr>
                <a:t>Primary residence and second homes</a:t>
              </a:r>
            </a:p>
            <a:p>
              <a:pPr marL="234188" lvl="1" indent="-117094">
                <a:lnSpc>
                  <a:spcPts val="1970"/>
                </a:lnSpc>
                <a:buFont typeface="Arial"/>
                <a:buChar char="•"/>
              </a:pPr>
              <a:r>
                <a:rPr lang="en-US" sz="1084">
                  <a:solidFill>
                    <a:srgbClr val="FFFFFF"/>
                  </a:solidFill>
                  <a:latin typeface="Arimo"/>
                </a:rPr>
                <a:t>Asset seasoning 30 days</a:t>
              </a:r>
            </a:p>
            <a:p>
              <a:pPr marL="234188" lvl="1" indent="-117094">
                <a:lnSpc>
                  <a:spcPts val="1970"/>
                </a:lnSpc>
                <a:buFont typeface="Arial"/>
                <a:buChar char="•"/>
              </a:pPr>
              <a:r>
                <a:rPr lang="en-US" sz="1084">
                  <a:solidFill>
                    <a:srgbClr val="FFFFFF"/>
                  </a:solidFill>
                  <a:latin typeface="Arimo"/>
                </a:rPr>
                <a:t>Loan amounts up to $3 million</a:t>
              </a:r>
            </a:p>
            <a:p>
              <a:pPr>
                <a:lnSpc>
                  <a:spcPts val="1970"/>
                </a:lnSpc>
              </a:pPr>
              <a:endParaRPr lang="en-US" sz="1084">
                <a:solidFill>
                  <a:srgbClr val="FFFFFF"/>
                </a:solidFill>
                <a:latin typeface="Arimo"/>
              </a:endParaRPr>
            </a:p>
          </p:txBody>
        </p:sp>
        <p:sp>
          <p:nvSpPr>
            <p:cNvPr id="32" name="TextBox 32"/>
            <p:cNvSpPr txBox="1"/>
            <p:nvPr/>
          </p:nvSpPr>
          <p:spPr>
            <a:xfrm>
              <a:off x="6439917" y="586822"/>
              <a:ext cx="9914607" cy="3707998"/>
            </a:xfrm>
            <a:prstGeom prst="rect">
              <a:avLst/>
            </a:prstGeom>
          </p:spPr>
          <p:txBody>
            <a:bodyPr lIns="0" tIns="0" rIns="0" bIns="0" rtlCol="0" anchor="t">
              <a:spAutoFit/>
            </a:bodyPr>
            <a:lstStyle/>
            <a:p>
              <a:pPr>
                <a:lnSpc>
                  <a:spcPts val="1970"/>
                </a:lnSpc>
              </a:pPr>
              <a:endParaRPr sz="572"/>
            </a:p>
            <a:p>
              <a:pPr marL="234188" lvl="1" indent="-117094">
                <a:lnSpc>
                  <a:spcPts val="1970"/>
                </a:lnSpc>
                <a:buFont typeface="Arial"/>
                <a:buChar char="•"/>
              </a:pPr>
              <a:r>
                <a:rPr lang="en-US" sz="1084">
                  <a:solidFill>
                    <a:srgbClr val="FFFFFF"/>
                  </a:solidFill>
                  <a:latin typeface="Arimo"/>
                </a:rPr>
                <a:t>Loan amounts up to $3 million</a:t>
              </a:r>
            </a:p>
            <a:p>
              <a:pPr marL="234188" lvl="1" indent="-117094">
                <a:lnSpc>
                  <a:spcPts val="1970"/>
                </a:lnSpc>
                <a:buFont typeface="Arial"/>
                <a:buChar char="•"/>
              </a:pPr>
              <a:r>
                <a:rPr lang="en-US" sz="1084">
                  <a:solidFill>
                    <a:srgbClr val="FFFFFF"/>
                  </a:solidFill>
                  <a:latin typeface="Arimo"/>
                </a:rPr>
                <a:t>LTV up to 80% purchase/rate-and-term</a:t>
              </a:r>
            </a:p>
            <a:p>
              <a:pPr marL="234188" lvl="1" indent="-117094">
                <a:lnSpc>
                  <a:spcPts val="1970"/>
                </a:lnSpc>
                <a:buFont typeface="Arial"/>
                <a:buChar char="•"/>
              </a:pPr>
              <a:r>
                <a:rPr lang="en-US" sz="1084">
                  <a:solidFill>
                    <a:srgbClr val="FFFFFF"/>
                  </a:solidFill>
                  <a:latin typeface="Arimo"/>
                </a:rPr>
                <a:t>LTV up to 70% cash-out </a:t>
              </a:r>
            </a:p>
            <a:p>
              <a:pPr marL="234188" lvl="1" indent="-117094">
                <a:lnSpc>
                  <a:spcPts val="1970"/>
                </a:lnSpc>
                <a:buFont typeface="Arial"/>
                <a:buChar char="•"/>
              </a:pPr>
              <a:r>
                <a:rPr lang="en-US" sz="1084">
                  <a:solidFill>
                    <a:srgbClr val="FFFFFF"/>
                  </a:solidFill>
                  <a:latin typeface="Arimo"/>
                </a:rPr>
                <a:t>FICO beginning at 640</a:t>
              </a:r>
            </a:p>
            <a:p>
              <a:pPr marL="234188" lvl="1" indent="-117094">
                <a:lnSpc>
                  <a:spcPts val="1970"/>
                </a:lnSpc>
                <a:buFont typeface="Arial"/>
                <a:buChar char="•"/>
              </a:pPr>
              <a:r>
                <a:rPr lang="en-US" sz="1084">
                  <a:solidFill>
                    <a:srgbClr val="FFFFFF"/>
                  </a:solidFill>
                  <a:latin typeface="Arimo"/>
                </a:rPr>
                <a:t>Debt consolidation = rate/term </a:t>
              </a:r>
            </a:p>
          </p:txBody>
        </p:sp>
      </p:grpSp>
      <p:grpSp>
        <p:nvGrpSpPr>
          <p:cNvPr id="33" name="Group 33"/>
          <p:cNvGrpSpPr/>
          <p:nvPr/>
        </p:nvGrpSpPr>
        <p:grpSpPr>
          <a:xfrm>
            <a:off x="-84818" y="53195"/>
            <a:ext cx="4753191" cy="674852"/>
            <a:chOff x="-1194588" y="-365156"/>
            <a:chExt cx="11700163" cy="1661172"/>
          </a:xfrm>
        </p:grpSpPr>
        <p:grpSp>
          <p:nvGrpSpPr>
            <p:cNvPr id="34" name="Group 34"/>
            <p:cNvGrpSpPr/>
            <p:nvPr/>
          </p:nvGrpSpPr>
          <p:grpSpPr>
            <a:xfrm>
              <a:off x="-1194588" y="-365156"/>
              <a:ext cx="11700163" cy="1661172"/>
              <a:chOff x="-229884" y="-70270"/>
              <a:chExt cx="2251554" cy="319673"/>
            </a:xfrm>
          </p:grpSpPr>
          <p:sp>
            <p:nvSpPr>
              <p:cNvPr id="35" name="Freeform 35"/>
              <p:cNvSpPr/>
              <p:nvPr/>
            </p:nvSpPr>
            <p:spPr>
              <a:xfrm>
                <a:off x="-229884" y="-70270"/>
                <a:ext cx="2021670" cy="249403"/>
              </a:xfrm>
              <a:custGeom>
                <a:avLst/>
                <a:gdLst/>
                <a:ahLst/>
                <a:cxnLst/>
                <a:rect l="l" t="t" r="r" b="b"/>
                <a:pathLst>
                  <a:path w="2021670" h="249403">
                    <a:moveTo>
                      <a:pt x="0" y="0"/>
                    </a:moveTo>
                    <a:lnTo>
                      <a:pt x="2021670" y="0"/>
                    </a:lnTo>
                    <a:lnTo>
                      <a:pt x="2021670" y="249403"/>
                    </a:lnTo>
                    <a:lnTo>
                      <a:pt x="0" y="249403"/>
                    </a:lnTo>
                    <a:close/>
                  </a:path>
                </a:pathLst>
              </a:custGeom>
              <a:solidFill>
                <a:srgbClr val="AA2427"/>
              </a:solidFill>
            </p:spPr>
          </p:sp>
          <p:sp>
            <p:nvSpPr>
              <p:cNvPr id="36" name="TextBox 36"/>
              <p:cNvSpPr txBox="1"/>
              <p:nvPr/>
            </p:nvSpPr>
            <p:spPr>
              <a:xfrm>
                <a:off x="0" y="-38100"/>
                <a:ext cx="2021670" cy="287503"/>
              </a:xfrm>
              <a:prstGeom prst="rect">
                <a:avLst/>
              </a:prstGeom>
            </p:spPr>
            <p:txBody>
              <a:bodyPr lIns="26899" tIns="26899" rIns="26899" bIns="26899" rtlCol="0" anchor="ctr"/>
              <a:lstStyle/>
              <a:p>
                <a:pPr algn="ctr">
                  <a:lnSpc>
                    <a:spcPts val="1408"/>
                  </a:lnSpc>
                </a:pPr>
                <a:endParaRPr sz="572"/>
              </a:p>
            </p:txBody>
          </p:sp>
        </p:grpSp>
        <p:sp>
          <p:nvSpPr>
            <p:cNvPr id="37" name="TextBox 37"/>
            <p:cNvSpPr txBox="1"/>
            <p:nvPr/>
          </p:nvSpPr>
          <p:spPr>
            <a:xfrm>
              <a:off x="-1002357" y="-277200"/>
              <a:ext cx="9583215" cy="1208060"/>
            </a:xfrm>
            <a:prstGeom prst="rect">
              <a:avLst/>
            </a:prstGeom>
          </p:spPr>
          <p:txBody>
            <a:bodyPr lIns="0" tIns="0" rIns="0" bIns="0" rtlCol="0" anchor="t">
              <a:spAutoFit/>
            </a:bodyPr>
            <a:lstStyle/>
            <a:p>
              <a:pPr algn="ctr">
                <a:lnSpc>
                  <a:spcPts val="1990"/>
                </a:lnSpc>
              </a:pPr>
              <a:r>
                <a:rPr lang="en-US" sz="1421" u="sng" dirty="0">
                  <a:solidFill>
                    <a:srgbClr val="FFFFFF"/>
                  </a:solidFill>
                  <a:latin typeface="Open Sauce Bold"/>
                </a:rPr>
                <a:t>NO DOCS FOR OWNER OCCUPIED PROPERTY</a:t>
              </a:r>
            </a:p>
          </p:txBody>
        </p:sp>
      </p:grpSp>
      <p:sp>
        <p:nvSpPr>
          <p:cNvPr id="38" name="Rectangle 37">
            <a:extLst>
              <a:ext uri="{FF2B5EF4-FFF2-40B4-BE49-F238E27FC236}">
                <a16:creationId xmlns:a16="http://schemas.microsoft.com/office/drawing/2014/main" id="{6BB98ADD-AD96-788F-36A2-3FDAB98AF4C8}"/>
              </a:ext>
            </a:extLst>
          </p:cNvPr>
          <p:cNvSpPr/>
          <p:nvPr/>
        </p:nvSpPr>
        <p:spPr>
          <a:xfrm>
            <a:off x="-2270490" y="-668674"/>
            <a:ext cx="2229586" cy="8956827"/>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sp>
        <p:nvSpPr>
          <p:cNvPr id="39" name="Rectangle 38">
            <a:extLst>
              <a:ext uri="{FF2B5EF4-FFF2-40B4-BE49-F238E27FC236}">
                <a16:creationId xmlns:a16="http://schemas.microsoft.com/office/drawing/2014/main" id="{4A0C5D56-0BD3-D8E0-77DA-A4CFDBD2F1CD}"/>
              </a:ext>
            </a:extLst>
          </p:cNvPr>
          <p:cNvSpPr/>
          <p:nvPr/>
        </p:nvSpPr>
        <p:spPr>
          <a:xfrm>
            <a:off x="6868135" y="-287032"/>
            <a:ext cx="2229586" cy="8956827"/>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72"/>
          </a:p>
        </p:txBody>
      </p:sp>
      <p:grpSp>
        <p:nvGrpSpPr>
          <p:cNvPr id="40" name="Group 39">
            <a:extLst>
              <a:ext uri="{FF2B5EF4-FFF2-40B4-BE49-F238E27FC236}">
                <a16:creationId xmlns:a16="http://schemas.microsoft.com/office/drawing/2014/main" id="{C3C704CC-1864-9EED-4B48-EAFA4D07E2E8}"/>
              </a:ext>
            </a:extLst>
          </p:cNvPr>
          <p:cNvGrpSpPr/>
          <p:nvPr/>
        </p:nvGrpSpPr>
        <p:grpSpPr>
          <a:xfrm>
            <a:off x="413917" y="7930685"/>
            <a:ext cx="6200446" cy="1984204"/>
            <a:chOff x="276554" y="8151824"/>
            <a:chExt cx="5802671" cy="1811694"/>
          </a:xfrm>
        </p:grpSpPr>
        <p:sp>
          <p:nvSpPr>
            <p:cNvPr id="41" name="Freeform 19">
              <a:extLst>
                <a:ext uri="{FF2B5EF4-FFF2-40B4-BE49-F238E27FC236}">
                  <a16:creationId xmlns:a16="http://schemas.microsoft.com/office/drawing/2014/main" id="{3205CE79-818A-A0DA-C631-D112E115961D}"/>
                </a:ext>
              </a:extLst>
            </p:cNvPr>
            <p:cNvSpPr/>
            <p:nvPr/>
          </p:nvSpPr>
          <p:spPr>
            <a:xfrm>
              <a:off x="276554" y="8797490"/>
              <a:ext cx="1351325" cy="845180"/>
            </a:xfrm>
            <a:custGeom>
              <a:avLst/>
              <a:gdLst/>
              <a:ahLst/>
              <a:cxnLst/>
              <a:rect l="l" t="t" r="r" b="b"/>
              <a:pathLst>
                <a:path w="2596735" h="1603620">
                  <a:moveTo>
                    <a:pt x="0" y="0"/>
                  </a:moveTo>
                  <a:lnTo>
                    <a:pt x="2596735" y="0"/>
                  </a:lnTo>
                  <a:lnTo>
                    <a:pt x="2596735" y="1603620"/>
                  </a:lnTo>
                  <a:lnTo>
                    <a:pt x="0" y="1603620"/>
                  </a:lnTo>
                  <a:lnTo>
                    <a:pt x="0" y="0"/>
                  </a:lnTo>
                  <a:close/>
                </a:path>
              </a:pathLst>
            </a:custGeom>
            <a:blipFill>
              <a:blip r:embed="rId5"/>
              <a:stretch>
                <a:fillRect l="-1140" r="-1185"/>
              </a:stretch>
            </a:blipFill>
          </p:spPr>
        </p:sp>
        <p:sp>
          <p:nvSpPr>
            <p:cNvPr id="42" name="Freeform 20">
              <a:extLst>
                <a:ext uri="{FF2B5EF4-FFF2-40B4-BE49-F238E27FC236}">
                  <a16:creationId xmlns:a16="http://schemas.microsoft.com/office/drawing/2014/main" id="{9C240512-D732-384D-D8E1-E911C4146F15}"/>
                </a:ext>
              </a:extLst>
            </p:cNvPr>
            <p:cNvSpPr/>
            <p:nvPr/>
          </p:nvSpPr>
          <p:spPr>
            <a:xfrm flipH="1">
              <a:off x="1686124" y="8151824"/>
              <a:ext cx="1811694" cy="1811694"/>
            </a:xfrm>
            <a:custGeom>
              <a:avLst/>
              <a:gdLst/>
              <a:ahLst/>
              <a:cxnLst/>
              <a:rect l="l" t="t" r="r" b="b"/>
              <a:pathLst>
                <a:path w="4091667" h="4091667">
                  <a:moveTo>
                    <a:pt x="4091667" y="0"/>
                  </a:moveTo>
                  <a:lnTo>
                    <a:pt x="0" y="0"/>
                  </a:lnTo>
                  <a:lnTo>
                    <a:pt x="0" y="4091667"/>
                  </a:lnTo>
                  <a:lnTo>
                    <a:pt x="4091667" y="4091667"/>
                  </a:lnTo>
                  <a:lnTo>
                    <a:pt x="4091667" y="0"/>
                  </a:lnTo>
                  <a:close/>
                </a:path>
              </a:pathLst>
            </a:custGeom>
            <a:blipFill>
              <a:blip r:embed="rId6"/>
              <a:stretch>
                <a:fillRect/>
              </a:stretch>
            </a:blipFill>
          </p:spPr>
          <p:txBody>
            <a:bodyPr/>
            <a:lstStyle/>
            <a:p>
              <a:endParaRPr lang="en-US" dirty="0"/>
            </a:p>
          </p:txBody>
        </p:sp>
        <p:sp>
          <p:nvSpPr>
            <p:cNvPr id="43" name="Freeform 21">
              <a:extLst>
                <a:ext uri="{FF2B5EF4-FFF2-40B4-BE49-F238E27FC236}">
                  <a16:creationId xmlns:a16="http://schemas.microsoft.com/office/drawing/2014/main" id="{EBB330EB-E9AB-74DB-0476-1CC4D956AE6C}"/>
                </a:ext>
              </a:extLst>
            </p:cNvPr>
            <p:cNvSpPr/>
            <p:nvPr/>
          </p:nvSpPr>
          <p:spPr>
            <a:xfrm>
              <a:off x="3883123" y="9354911"/>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4" name="Freeform 22">
              <a:extLst>
                <a:ext uri="{FF2B5EF4-FFF2-40B4-BE49-F238E27FC236}">
                  <a16:creationId xmlns:a16="http://schemas.microsoft.com/office/drawing/2014/main" id="{7B5C6559-AECD-6809-3934-3B86ED8B52AA}"/>
                </a:ext>
              </a:extLst>
            </p:cNvPr>
            <p:cNvSpPr/>
            <p:nvPr/>
          </p:nvSpPr>
          <p:spPr>
            <a:xfrm>
              <a:off x="3883123" y="9561362"/>
              <a:ext cx="136778" cy="136778"/>
            </a:xfrm>
            <a:custGeom>
              <a:avLst/>
              <a:gdLst/>
              <a:ahLst/>
              <a:cxnLst/>
              <a:rect l="l" t="t" r="r" b="b"/>
              <a:pathLst>
                <a:path w="336685" h="336685">
                  <a:moveTo>
                    <a:pt x="0" y="0"/>
                  </a:moveTo>
                  <a:lnTo>
                    <a:pt x="336685" y="0"/>
                  </a:lnTo>
                  <a:lnTo>
                    <a:pt x="336685" y="336685"/>
                  </a:lnTo>
                  <a:lnTo>
                    <a:pt x="0" y="3366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45" name="TextBox 23">
              <a:extLst>
                <a:ext uri="{FF2B5EF4-FFF2-40B4-BE49-F238E27FC236}">
                  <a16:creationId xmlns:a16="http://schemas.microsoft.com/office/drawing/2014/main" id="{A1FB86B2-C0E8-9378-8565-9DBFDE5E8354}"/>
                </a:ext>
              </a:extLst>
            </p:cNvPr>
            <p:cNvSpPr txBox="1"/>
            <p:nvPr/>
          </p:nvSpPr>
          <p:spPr>
            <a:xfrm>
              <a:off x="4073104" y="9538144"/>
              <a:ext cx="1483814"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408-393-2068</a:t>
              </a:r>
            </a:p>
          </p:txBody>
        </p:sp>
        <p:sp>
          <p:nvSpPr>
            <p:cNvPr id="46" name="TextBox 24">
              <a:extLst>
                <a:ext uri="{FF2B5EF4-FFF2-40B4-BE49-F238E27FC236}">
                  <a16:creationId xmlns:a16="http://schemas.microsoft.com/office/drawing/2014/main" id="{0BDCD6F1-6F75-1A44-5091-4EF91252C893}"/>
                </a:ext>
              </a:extLst>
            </p:cNvPr>
            <p:cNvSpPr txBox="1"/>
            <p:nvPr/>
          </p:nvSpPr>
          <p:spPr>
            <a:xfrm>
              <a:off x="3850157" y="8744399"/>
              <a:ext cx="1892201" cy="220188"/>
            </a:xfrm>
            <a:prstGeom prst="rect">
              <a:avLst/>
            </a:prstGeom>
          </p:spPr>
          <p:txBody>
            <a:bodyPr lIns="0" tIns="0" rIns="0" bIns="0" rtlCol="0" anchor="t">
              <a:spAutoFit/>
            </a:bodyPr>
            <a:lstStyle/>
            <a:p>
              <a:pPr>
                <a:lnSpc>
                  <a:spcPts val="1837"/>
                </a:lnSpc>
                <a:spcBef>
                  <a:spcPct val="0"/>
                </a:spcBef>
              </a:pPr>
              <a:r>
                <a:rPr lang="en-US" sz="1312" dirty="0">
                  <a:latin typeface="Poppins Bold"/>
                </a:rPr>
                <a:t> MINH CHAU NGUYEN</a:t>
              </a:r>
            </a:p>
          </p:txBody>
        </p:sp>
        <p:sp>
          <p:nvSpPr>
            <p:cNvPr id="47" name="TextBox 25">
              <a:extLst>
                <a:ext uri="{FF2B5EF4-FFF2-40B4-BE49-F238E27FC236}">
                  <a16:creationId xmlns:a16="http://schemas.microsoft.com/office/drawing/2014/main" id="{CD57762B-28DA-616A-1BBE-55F883037882}"/>
                </a:ext>
              </a:extLst>
            </p:cNvPr>
            <p:cNvSpPr txBox="1"/>
            <p:nvPr/>
          </p:nvSpPr>
          <p:spPr>
            <a:xfrm>
              <a:off x="3883123" y="8932694"/>
              <a:ext cx="1109151" cy="167738"/>
            </a:xfrm>
            <a:prstGeom prst="rect">
              <a:avLst/>
            </a:prstGeom>
          </p:spPr>
          <p:txBody>
            <a:bodyPr lIns="0" tIns="0" rIns="0" bIns="0" rtlCol="0" anchor="t">
              <a:spAutoFit/>
            </a:bodyPr>
            <a:lstStyle/>
            <a:p>
              <a:pPr>
                <a:lnSpc>
                  <a:spcPts val="1438"/>
                </a:lnSpc>
                <a:spcBef>
                  <a:spcPct val="0"/>
                </a:spcBef>
              </a:pPr>
              <a:r>
                <a:rPr lang="en-US" sz="922" dirty="0">
                  <a:latin typeface="Poppins"/>
                </a:rPr>
                <a:t>Loan Manager</a:t>
              </a:r>
            </a:p>
          </p:txBody>
        </p:sp>
        <p:sp>
          <p:nvSpPr>
            <p:cNvPr id="48" name="TextBox 26">
              <a:extLst>
                <a:ext uri="{FF2B5EF4-FFF2-40B4-BE49-F238E27FC236}">
                  <a16:creationId xmlns:a16="http://schemas.microsoft.com/office/drawing/2014/main" id="{4CF44806-B8CE-5F0E-FAC4-13AE97E9EC50}"/>
                </a:ext>
              </a:extLst>
            </p:cNvPr>
            <p:cNvSpPr txBox="1"/>
            <p:nvPr/>
          </p:nvSpPr>
          <p:spPr>
            <a:xfrm>
              <a:off x="4073104" y="9331693"/>
              <a:ext cx="1939078" cy="158120"/>
            </a:xfrm>
            <a:prstGeom prst="rect">
              <a:avLst/>
            </a:prstGeom>
          </p:spPr>
          <p:txBody>
            <a:bodyPr lIns="0" tIns="0" rIns="0" bIns="0" rtlCol="0" anchor="t">
              <a:spAutoFit/>
            </a:bodyPr>
            <a:lstStyle/>
            <a:p>
              <a:pPr algn="just">
                <a:lnSpc>
                  <a:spcPts val="1291"/>
                </a:lnSpc>
                <a:spcBef>
                  <a:spcPct val="0"/>
                </a:spcBef>
              </a:pPr>
              <a:r>
                <a:rPr lang="en-US" sz="922" dirty="0">
                  <a:latin typeface="Poppins"/>
                </a:rPr>
                <a:t>mchau@pacificwide.com</a:t>
              </a:r>
            </a:p>
          </p:txBody>
        </p:sp>
        <p:sp>
          <p:nvSpPr>
            <p:cNvPr id="49" name="TextBox 27">
              <a:extLst>
                <a:ext uri="{FF2B5EF4-FFF2-40B4-BE49-F238E27FC236}">
                  <a16:creationId xmlns:a16="http://schemas.microsoft.com/office/drawing/2014/main" id="{074F84A9-2739-8BCE-A2EB-8F4A63A34B68}"/>
                </a:ext>
              </a:extLst>
            </p:cNvPr>
            <p:cNvSpPr txBox="1"/>
            <p:nvPr/>
          </p:nvSpPr>
          <p:spPr>
            <a:xfrm>
              <a:off x="3883123" y="9125291"/>
              <a:ext cx="2196102" cy="157544"/>
            </a:xfrm>
            <a:prstGeom prst="rect">
              <a:avLst/>
            </a:prstGeom>
          </p:spPr>
          <p:txBody>
            <a:bodyPr lIns="0" tIns="0" rIns="0" bIns="0" rtlCol="0" anchor="t">
              <a:spAutoFit/>
            </a:bodyPr>
            <a:lstStyle/>
            <a:p>
              <a:pPr>
                <a:lnSpc>
                  <a:spcPts val="1318"/>
                </a:lnSpc>
                <a:spcBef>
                  <a:spcPct val="0"/>
                </a:spcBef>
              </a:pPr>
              <a:r>
                <a:rPr lang="en-US" sz="845" dirty="0">
                  <a:latin typeface="Garet"/>
                </a:rPr>
                <a:t>NMLS No. 348726 - </a:t>
              </a:r>
              <a:r>
                <a:rPr lang="en-US" sz="845" dirty="0" err="1">
                  <a:latin typeface="Garet"/>
                </a:rPr>
                <a:t>CalBRE</a:t>
              </a:r>
              <a:r>
                <a:rPr lang="en-US" sz="845" dirty="0">
                  <a:latin typeface="Garet"/>
                </a:rPr>
                <a:t> No. 01392364</a:t>
              </a:r>
            </a:p>
          </p:txBody>
        </p:sp>
        <p:sp>
          <p:nvSpPr>
            <p:cNvPr id="50" name="AutoShape 28">
              <a:extLst>
                <a:ext uri="{FF2B5EF4-FFF2-40B4-BE49-F238E27FC236}">
                  <a16:creationId xmlns:a16="http://schemas.microsoft.com/office/drawing/2014/main" id="{1D598105-1FFC-6295-8CF5-DAA2A44C1D04}"/>
                </a:ext>
              </a:extLst>
            </p:cNvPr>
            <p:cNvSpPr/>
            <p:nvPr/>
          </p:nvSpPr>
          <p:spPr>
            <a:xfrm>
              <a:off x="3634407" y="8656691"/>
              <a:ext cx="0" cy="1135552"/>
            </a:xfrm>
            <a:prstGeom prst="line">
              <a:avLst/>
            </a:prstGeom>
            <a:ln w="73722" cap="flat">
              <a:solidFill>
                <a:schemeClr val="tx1"/>
              </a:solidFill>
              <a:prstDash val="solid"/>
              <a:headEnd type="none" w="sm" len="sm"/>
              <a:tailEnd type="none" w="sm" len="sm"/>
            </a:ln>
          </p:spPr>
          <p:txBody>
            <a:bodyPr/>
            <a:lstStyle/>
            <a:p>
              <a:endParaRPr lang="en-US" dirty="0"/>
            </a:p>
          </p:txBody>
        </p:sp>
      </p:grpSp>
      <p:sp>
        <p:nvSpPr>
          <p:cNvPr id="51" name="Rectangle 50">
            <a:extLst>
              <a:ext uri="{FF2B5EF4-FFF2-40B4-BE49-F238E27FC236}">
                <a16:creationId xmlns:a16="http://schemas.microsoft.com/office/drawing/2014/main" id="{69C35266-37DB-CF2E-6D07-B65D239698BA}"/>
              </a:ext>
            </a:extLst>
          </p:cNvPr>
          <p:cNvSpPr/>
          <p:nvPr/>
        </p:nvSpPr>
        <p:spPr>
          <a:xfrm>
            <a:off x="-4038600" y="1335658"/>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t>To download, Go to file&gt;Export&gt;Change File Type&gt;Choose Either PNG OR JPG and choose the slide you want to convert to image.</a:t>
            </a:r>
            <a:br>
              <a:rPr lang="en-US" sz="1800" dirty="0"/>
            </a:br>
            <a:br>
              <a:rPr lang="en-US" sz="1800" dirty="0"/>
            </a:br>
            <a:r>
              <a:rPr lang="en-US" sz="1800" dirty="0"/>
              <a:t>Or you can click shift+F5 and screenshot for better quality</a:t>
            </a:r>
            <a:br>
              <a:rPr lang="en-US" sz="1800" dirty="0"/>
            </a:br>
            <a:endParaRPr lang="en-US" sz="1800" dirty="0"/>
          </a:p>
        </p:txBody>
      </p:sp>
      <p:sp>
        <p:nvSpPr>
          <p:cNvPr id="54" name="Rectangle 53">
            <a:extLst>
              <a:ext uri="{FF2B5EF4-FFF2-40B4-BE49-F238E27FC236}">
                <a16:creationId xmlns:a16="http://schemas.microsoft.com/office/drawing/2014/main" id="{453ED3D5-9591-3949-2565-E8E660ED8610}"/>
              </a:ext>
            </a:extLst>
          </p:cNvPr>
          <p:cNvSpPr/>
          <p:nvPr/>
        </p:nvSpPr>
        <p:spPr>
          <a:xfrm>
            <a:off x="-4087289" y="4392040"/>
            <a:ext cx="2906353" cy="2591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l" rtl="0">
              <a:spcBef>
                <a:spcPts val="0"/>
              </a:spcBef>
              <a:spcAft>
                <a:spcPts val="0"/>
              </a:spcAft>
              <a:buNone/>
            </a:pPr>
            <a:r>
              <a:rPr lang="en-US" sz="1800" dirty="0">
                <a:solidFill>
                  <a:schemeClr val="dk1"/>
                </a:solidFill>
                <a:latin typeface="Calibri"/>
                <a:ea typeface="Calibri"/>
                <a:cs typeface="Calibri"/>
                <a:sym typeface="Calibri"/>
              </a:rPr>
              <a:t>To Remove any background on your picture you can email </a:t>
            </a:r>
            <a:r>
              <a:rPr lang="en-US" sz="1800" u="sng" dirty="0">
                <a:solidFill>
                  <a:schemeClr val="hlink"/>
                </a:solidFill>
                <a:latin typeface="Calibri"/>
                <a:ea typeface="Calibri"/>
                <a:cs typeface="Calibri"/>
                <a:sym typeface="Calibri"/>
                <a:hlinkClick r:id="rId11"/>
              </a:rPr>
              <a:t>ivan.hustleph@gmail.com</a:t>
            </a:r>
            <a:r>
              <a:rPr lang="en-US" sz="1800" dirty="0">
                <a:solidFill>
                  <a:schemeClr val="dk1"/>
                </a:solidFill>
                <a:latin typeface="Calibri"/>
                <a:ea typeface="Calibri"/>
                <a:cs typeface="Calibri"/>
                <a:sym typeface="Calibri"/>
              </a:rPr>
              <a:t> or go to this website: </a:t>
            </a:r>
            <a:r>
              <a:rPr lang="en-US" sz="1800" u="sng" dirty="0">
                <a:solidFill>
                  <a:schemeClr val="hlink"/>
                </a:solidFill>
                <a:latin typeface="Calibri"/>
                <a:ea typeface="Calibri"/>
                <a:cs typeface="Calibri"/>
                <a:sym typeface="Calibri"/>
                <a:hlinkClick r:id="rId12"/>
              </a:rPr>
              <a:t>https://www.remove.bg/</a:t>
            </a:r>
            <a:endParaRPr lang="en-US" sz="1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1209</Words>
  <Application>Microsoft Office PowerPoint</Application>
  <PresentationFormat>A4 Paper (210x297 mm)</PresentationFormat>
  <Paragraphs>140</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Poppins</vt:lpstr>
      <vt:lpstr>Arial</vt:lpstr>
      <vt:lpstr>Poppins Bold</vt:lpstr>
      <vt:lpstr>Open Sauce Bold</vt:lpstr>
      <vt:lpstr>Calibri</vt:lpstr>
      <vt:lpstr>Open Sauce</vt:lpstr>
      <vt:lpstr>Arimo</vt:lpstr>
      <vt:lpstr>Garet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Page and No Doc Templates</dc:title>
  <cp:lastModifiedBy>Ivan</cp:lastModifiedBy>
  <cp:revision>5</cp:revision>
  <dcterms:created xsi:type="dcterms:W3CDTF">2006-08-16T00:00:00Z</dcterms:created>
  <dcterms:modified xsi:type="dcterms:W3CDTF">2024-02-12T17:26:45Z</dcterms:modified>
  <dc:identifier>DAF8mJhNDis</dc:identifier>
</cp:coreProperties>
</file>