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6858000" cy="9906000" type="A4"/>
  <p:notesSz cx="6858000" cy="9144000"/>
  <p:embeddedFontLst>
    <p:embeddedFont>
      <p:font typeface="Anton" pitchFamily="2" charset="0"/>
      <p:regular r:id="rId10"/>
    </p:embeddedFont>
    <p:embeddedFont>
      <p:font typeface="Antonio Bold" panose="020B0604020202020204" charset="0"/>
      <p:regular r:id="rId11"/>
    </p:embeddedFont>
    <p:embeddedFont>
      <p:font typeface="Garet" panose="020B0604020202020204" charset="0"/>
      <p:regular r:id="rId12"/>
    </p:embeddedFont>
    <p:embeddedFont>
      <p:font typeface="Inter" panose="020B0604020202020204" charset="0"/>
      <p:regular r:id="rId13"/>
    </p:embeddedFont>
    <p:embeddedFont>
      <p:font typeface="Inter Bold" panose="020B0604020202020204" charset="0"/>
      <p:regular r:id="rId14"/>
    </p:embeddedFont>
    <p:embeddedFont>
      <p:font typeface="Poppins" panose="00000500000000000000" pitchFamily="2" charset="0"/>
      <p:regular r:id="rId15"/>
      <p:bold r:id="rId16"/>
      <p:italic r:id="rId17"/>
      <p:boldItalic r:id="rId18"/>
    </p:embeddedFont>
    <p:embeddedFont>
      <p:font typeface="Poppins Bold" panose="00000800000000000000" charset="0"/>
      <p:regular r:id="rId19"/>
    </p:embeddedFont>
  </p:embeddedFontLst>
  <p:defaultTextStyle>
    <a:defPPr>
      <a:defRPr lang="en-US"/>
    </a:defPPr>
    <a:lvl1pPr marL="0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1pPr>
    <a:lvl2pPr marL="268157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2pPr>
    <a:lvl3pPr marL="536312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3pPr>
    <a:lvl4pPr marL="804468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4pPr>
    <a:lvl5pPr marL="1072623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5pPr>
    <a:lvl6pPr marL="1340780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1608935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1877092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2145247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7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2166" y="18"/>
      </p:cViewPr>
      <p:guideLst>
        <p:guide orient="horz" pos="117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53980"/>
            <a:ext cx="5181600" cy="7962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05026"/>
            <a:ext cx="4267200" cy="9493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48763"/>
            <a:ext cx="1371600" cy="31695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48763"/>
            <a:ext cx="4013200" cy="31695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387071"/>
            <a:ext cx="5181600" cy="737791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574471"/>
            <a:ext cx="5181600" cy="812601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866775"/>
            <a:ext cx="2692400" cy="2451563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866775"/>
            <a:ext cx="2692400" cy="2451563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831519"/>
            <a:ext cx="2693459" cy="34653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178057"/>
            <a:ext cx="2693459" cy="2140281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831519"/>
            <a:ext cx="2694517" cy="34653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178057"/>
            <a:ext cx="2694517" cy="2140281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7902"/>
            <a:ext cx="2005542" cy="629444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47902"/>
            <a:ext cx="3407833" cy="3170436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777346"/>
            <a:ext cx="2005542" cy="2540992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2600326"/>
            <a:ext cx="3657600" cy="306983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331920"/>
            <a:ext cx="3657600" cy="222885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2907309"/>
            <a:ext cx="3657600" cy="435967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48762"/>
            <a:ext cx="5486400" cy="619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866775"/>
            <a:ext cx="5486400" cy="245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3443023"/>
            <a:ext cx="1422400" cy="1977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3443023"/>
            <a:ext cx="1930400" cy="1977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3443023"/>
            <a:ext cx="1422400" cy="1977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remove.bg/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hyperlink" Target="mailto:ivan.hustleph@gmail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www.remove.bg/" TargetMode="External"/><Relationship Id="rId3" Type="http://schemas.openxmlformats.org/officeDocument/2006/relationships/image" Target="../media/image12.jpeg"/><Relationship Id="rId7" Type="http://schemas.openxmlformats.org/officeDocument/2006/relationships/image" Target="../media/image8.svg"/><Relationship Id="rId12" Type="http://schemas.openxmlformats.org/officeDocument/2006/relationships/hyperlink" Target="mailto:ivan.hustleph@gmail.com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.sv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hyperlink" Target="https://www.remove.bg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hyperlink" Target="mailto:ivan.hustleph@gmail.com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www.remove.bg/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8.svg"/><Relationship Id="rId12" Type="http://schemas.openxmlformats.org/officeDocument/2006/relationships/hyperlink" Target="mailto:ivan.hustleph@gmail.com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.sv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.png"/><Relationship Id="rId3" Type="http://schemas.openxmlformats.org/officeDocument/2006/relationships/image" Target="../media/image17.svg"/><Relationship Id="rId7" Type="http://schemas.openxmlformats.org/officeDocument/2006/relationships/image" Target="../media/image5.png"/><Relationship Id="rId12" Type="http://schemas.openxmlformats.org/officeDocument/2006/relationships/image" Target="../media/image6.png"/><Relationship Id="rId2" Type="http://schemas.openxmlformats.org/officeDocument/2006/relationships/image" Target="../media/image16.png"/><Relationship Id="rId16" Type="http://schemas.openxmlformats.org/officeDocument/2006/relationships/hyperlink" Target="https://www.remove.b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0.svg"/><Relationship Id="rId5" Type="http://schemas.openxmlformats.org/officeDocument/2006/relationships/image" Target="../media/image19.png"/><Relationship Id="rId15" Type="http://schemas.openxmlformats.org/officeDocument/2006/relationships/hyperlink" Target="mailto:ivan.hustleph@gmail.com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18.jpeg"/><Relationship Id="rId9" Type="http://schemas.openxmlformats.org/officeDocument/2006/relationships/image" Target="../media/image8.svg"/><Relationship Id="rId1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remove.bg/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10.svg"/><Relationship Id="rId12" Type="http://schemas.openxmlformats.org/officeDocument/2006/relationships/hyperlink" Target="mailto:ivan.hustleph@gmail.com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svg"/><Relationship Id="rId10" Type="http://schemas.openxmlformats.org/officeDocument/2006/relationships/image" Target="../media/image4.sv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https://www.remove.bg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12" Type="http://schemas.openxmlformats.org/officeDocument/2006/relationships/hyperlink" Target="mailto:ivan.hustleph@gmail.co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5.jpe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8.svg"/><Relationship Id="rId9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hyperlink" Target="mailto:ivan.hustleph@gmail.com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4.svg"/><Relationship Id="rId4" Type="http://schemas.openxmlformats.org/officeDocument/2006/relationships/image" Target="../media/image5.png"/><Relationship Id="rId9" Type="http://schemas.openxmlformats.org/officeDocument/2006/relationships/image" Target="../media/image3.png"/><Relationship Id="rId14" Type="http://schemas.openxmlformats.org/officeDocument/2006/relationships/hyperlink" Target="https://www.remove.b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202355">
            <a:off x="-689276" y="-1292271"/>
            <a:ext cx="8073809" cy="4929088"/>
            <a:chOff x="0" y="0"/>
            <a:chExt cx="1160780" cy="7086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60780" cy="708660"/>
            </a:xfrm>
            <a:custGeom>
              <a:avLst/>
              <a:gdLst/>
              <a:ahLst/>
              <a:cxnLst/>
              <a:rect l="l" t="t" r="r" b="b"/>
              <a:pathLst>
                <a:path w="1160780" h="708660">
                  <a:moveTo>
                    <a:pt x="0" y="708660"/>
                  </a:moveTo>
                  <a:lnTo>
                    <a:pt x="0" y="0"/>
                  </a:lnTo>
                  <a:lnTo>
                    <a:pt x="1160780" y="0"/>
                  </a:lnTo>
                  <a:lnTo>
                    <a:pt x="925830" y="708660"/>
                  </a:lnTo>
                  <a:lnTo>
                    <a:pt x="0" y="708660"/>
                  </a:lnTo>
                  <a:close/>
                </a:path>
              </a:pathLst>
            </a:custGeom>
            <a:solidFill>
              <a:srgbClr val="A92A2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38978" y="-691765"/>
            <a:ext cx="7058472" cy="4309220"/>
            <a:chOff x="0" y="0"/>
            <a:chExt cx="1160780" cy="70866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60780" cy="708660"/>
            </a:xfrm>
            <a:custGeom>
              <a:avLst/>
              <a:gdLst/>
              <a:ahLst/>
              <a:cxnLst/>
              <a:rect l="l" t="t" r="r" b="b"/>
              <a:pathLst>
                <a:path w="1160780" h="708660">
                  <a:moveTo>
                    <a:pt x="0" y="708660"/>
                  </a:moveTo>
                  <a:lnTo>
                    <a:pt x="0" y="0"/>
                  </a:lnTo>
                  <a:lnTo>
                    <a:pt x="1160780" y="0"/>
                  </a:lnTo>
                  <a:lnTo>
                    <a:pt x="925830" y="708660"/>
                  </a:lnTo>
                  <a:lnTo>
                    <a:pt x="0" y="708660"/>
                  </a:lnTo>
                  <a:close/>
                </a:path>
              </a:pathLst>
            </a:custGeom>
            <a:blipFill>
              <a:blip r:embed="rId2"/>
              <a:stretch>
                <a:fillRect b="-5718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03622" y="3953236"/>
            <a:ext cx="3395331" cy="1219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3767" spc="-166" dirty="0">
                <a:solidFill>
                  <a:srgbClr val="AA2427"/>
                </a:solidFill>
                <a:latin typeface="Antonio Bold"/>
              </a:rPr>
              <a:t>12 OR 24 </a:t>
            </a:r>
            <a:r>
              <a:rPr lang="en-US" sz="3767" spc="-166" dirty="0">
                <a:solidFill>
                  <a:srgbClr val="000000"/>
                </a:solidFill>
                <a:latin typeface="Antonio Bold"/>
              </a:rPr>
              <a:t>MONTH BANK STATEMENT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419778" y="2531977"/>
            <a:ext cx="2622160" cy="2622160"/>
            <a:chOff x="0" y="0"/>
            <a:chExt cx="5065260" cy="506526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5065260" cy="5065260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C2125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107098" y="119664"/>
              <a:ext cx="4800837" cy="4800818"/>
              <a:chOff x="0" y="0"/>
              <a:chExt cx="6350000" cy="634997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24073" r="-24073"/>
                </a:stretch>
              </a:blipFill>
            </p:spPr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8D037C5-BF04-C88B-7451-C6033F087CD2}"/>
              </a:ext>
            </a:extLst>
          </p:cNvPr>
          <p:cNvGrpSpPr/>
          <p:nvPr/>
        </p:nvGrpSpPr>
        <p:grpSpPr>
          <a:xfrm>
            <a:off x="225387" y="5561096"/>
            <a:ext cx="7962232" cy="2474840"/>
            <a:chOff x="642937" y="5761225"/>
            <a:chExt cx="5879524" cy="1827488"/>
          </a:xfrm>
        </p:grpSpPr>
        <p:sp>
          <p:nvSpPr>
            <p:cNvPr id="2" name="Freeform 2"/>
            <p:cNvSpPr/>
            <p:nvPr/>
          </p:nvSpPr>
          <p:spPr>
            <a:xfrm>
              <a:off x="642938" y="6103101"/>
              <a:ext cx="168382" cy="168382"/>
            </a:xfrm>
            <a:custGeom>
              <a:avLst/>
              <a:gdLst/>
              <a:ahLst/>
              <a:cxnLst/>
              <a:rect l="l" t="t" r="r" b="b"/>
              <a:pathLst>
                <a:path w="310859" h="310859">
                  <a:moveTo>
                    <a:pt x="0" y="0"/>
                  </a:moveTo>
                  <a:lnTo>
                    <a:pt x="310859" y="0"/>
                  </a:lnTo>
                  <a:lnTo>
                    <a:pt x="310859" y="310859"/>
                  </a:lnTo>
                  <a:lnTo>
                    <a:pt x="0" y="310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642938" y="6386421"/>
              <a:ext cx="168382" cy="168382"/>
            </a:xfrm>
            <a:custGeom>
              <a:avLst/>
              <a:gdLst/>
              <a:ahLst/>
              <a:cxnLst/>
              <a:rect l="l" t="t" r="r" b="b"/>
              <a:pathLst>
                <a:path w="310859" h="310859">
                  <a:moveTo>
                    <a:pt x="0" y="0"/>
                  </a:moveTo>
                  <a:lnTo>
                    <a:pt x="310859" y="0"/>
                  </a:lnTo>
                  <a:lnTo>
                    <a:pt x="310859" y="310859"/>
                  </a:lnTo>
                  <a:lnTo>
                    <a:pt x="0" y="310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874991" y="6622634"/>
              <a:ext cx="2441207" cy="265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27976" lvl="1" indent="-113988">
                <a:lnSpc>
                  <a:spcPts val="1373"/>
                </a:lnSpc>
                <a:buFont typeface="Arial"/>
                <a:buChar char="•"/>
              </a:pPr>
              <a:r>
                <a:rPr lang="en-US" sz="1200">
                  <a:solidFill>
                    <a:srgbClr val="000000"/>
                  </a:solidFill>
                  <a:latin typeface="Inter"/>
                </a:rPr>
                <a:t>600 with personal statements</a:t>
              </a:r>
            </a:p>
            <a:p>
              <a:pPr marL="227976" lvl="1" indent="-113988">
                <a:lnSpc>
                  <a:spcPts val="1373"/>
                </a:lnSpc>
                <a:buFont typeface="Arial"/>
                <a:buChar char="•"/>
              </a:pPr>
              <a:r>
                <a:rPr lang="en-US" sz="1200">
                  <a:solidFill>
                    <a:srgbClr val="000000"/>
                  </a:solidFill>
                  <a:latin typeface="Inter"/>
                </a:rPr>
                <a:t>600 with business statements</a:t>
              </a: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642937" y="5819377"/>
              <a:ext cx="2992675" cy="168786"/>
              <a:chOff x="0" y="-993"/>
              <a:chExt cx="7366584" cy="41547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14479" cy="414479"/>
              </a:xfrm>
              <a:custGeom>
                <a:avLst/>
                <a:gdLst/>
                <a:ahLst/>
                <a:cxnLst/>
                <a:rect l="l" t="t" r="r" b="b"/>
                <a:pathLst>
                  <a:path w="414479" h="414479">
                    <a:moveTo>
                      <a:pt x="0" y="0"/>
                    </a:moveTo>
                    <a:lnTo>
                      <a:pt x="414479" y="0"/>
                    </a:lnTo>
                    <a:lnTo>
                      <a:pt x="414479" y="414479"/>
                    </a:lnTo>
                    <a:lnTo>
                      <a:pt x="0" y="4144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571207" y="-993"/>
                <a:ext cx="6795377" cy="32633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444"/>
                  </a:lnSpc>
                </a:pPr>
                <a:r>
                  <a:rPr lang="en-US" sz="1400" spc="-11" dirty="0">
                    <a:solidFill>
                      <a:srgbClr val="000000"/>
                    </a:solidFill>
                    <a:latin typeface="Inter Bold"/>
                  </a:rPr>
                  <a:t>Loan amount $300,000 - $10,000,000</a:t>
                </a: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880605" y="6072808"/>
              <a:ext cx="2576259" cy="135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44"/>
                </a:lnSpc>
              </a:pPr>
              <a:r>
                <a:rPr lang="en-US" sz="1400" spc="-11">
                  <a:solidFill>
                    <a:srgbClr val="000000"/>
                  </a:solidFill>
                  <a:latin typeface="Inter Bold"/>
                </a:rPr>
                <a:t>30YR Fixed, 5YR IO + 25 YR Fixed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80605" y="6370943"/>
              <a:ext cx="2760622" cy="135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44"/>
                </a:lnSpc>
              </a:pPr>
              <a:r>
                <a:rPr lang="en-US" sz="1400" spc="-11">
                  <a:solidFill>
                    <a:srgbClr val="000000"/>
                  </a:solidFill>
                  <a:latin typeface="Inter Bold"/>
                </a:rPr>
                <a:t>FICO Minimums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642938" y="7084457"/>
              <a:ext cx="168382" cy="168382"/>
            </a:xfrm>
            <a:custGeom>
              <a:avLst/>
              <a:gdLst/>
              <a:ahLst/>
              <a:cxnLst/>
              <a:rect l="l" t="t" r="r" b="b"/>
              <a:pathLst>
                <a:path w="310859" h="310859">
                  <a:moveTo>
                    <a:pt x="0" y="0"/>
                  </a:moveTo>
                  <a:lnTo>
                    <a:pt x="310859" y="0"/>
                  </a:lnTo>
                  <a:lnTo>
                    <a:pt x="310859" y="310859"/>
                  </a:lnTo>
                  <a:lnTo>
                    <a:pt x="0" y="310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959616" y="7071873"/>
              <a:ext cx="2760622" cy="135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44"/>
                </a:lnSpc>
              </a:pPr>
              <a:r>
                <a:rPr lang="en-US" sz="1400" spc="-11">
                  <a:solidFill>
                    <a:srgbClr val="000000"/>
                  </a:solidFill>
                  <a:latin typeface="Inter Bold"/>
                </a:rPr>
                <a:t>LTV Max: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91975" y="7323564"/>
              <a:ext cx="2441207" cy="265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27976" lvl="1" indent="-113988">
                <a:lnSpc>
                  <a:spcPts val="1373"/>
                </a:lnSpc>
                <a:buFont typeface="Arial"/>
                <a:buChar char="•"/>
              </a:pPr>
              <a:r>
                <a:rPr lang="en-US" sz="1200">
                  <a:solidFill>
                    <a:srgbClr val="000000"/>
                  </a:solidFill>
                  <a:latin typeface="Inter"/>
                </a:rPr>
                <a:t>90% LTV purchase</a:t>
              </a:r>
            </a:p>
            <a:p>
              <a:pPr marL="227976" lvl="1" indent="-113988">
                <a:lnSpc>
                  <a:spcPts val="1373"/>
                </a:lnSpc>
                <a:buFont typeface="Arial"/>
                <a:buChar char="•"/>
              </a:pPr>
              <a:r>
                <a:rPr lang="en-US" sz="1200">
                  <a:solidFill>
                    <a:srgbClr val="000000"/>
                  </a:solidFill>
                  <a:latin typeface="Inter"/>
                </a:rPr>
                <a:t>80% LTV refi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3544512" y="5761225"/>
              <a:ext cx="168382" cy="168382"/>
            </a:xfrm>
            <a:custGeom>
              <a:avLst/>
              <a:gdLst/>
              <a:ahLst/>
              <a:cxnLst/>
              <a:rect l="l" t="t" r="r" b="b"/>
              <a:pathLst>
                <a:path w="310859" h="310859">
                  <a:moveTo>
                    <a:pt x="0" y="0"/>
                  </a:moveTo>
                  <a:lnTo>
                    <a:pt x="310859" y="0"/>
                  </a:lnTo>
                  <a:lnTo>
                    <a:pt x="310859" y="310860"/>
                  </a:lnTo>
                  <a:lnTo>
                    <a:pt x="0" y="310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3761839" y="5806592"/>
              <a:ext cx="2760622" cy="135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44"/>
                </a:lnSpc>
              </a:pPr>
              <a:r>
                <a:rPr lang="en-US" sz="1400" spc="-11" dirty="0">
                  <a:solidFill>
                    <a:srgbClr val="000000"/>
                  </a:solidFill>
                  <a:latin typeface="Inter Bold"/>
                </a:rPr>
                <a:t>Reserves: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470943" y="6077020"/>
              <a:ext cx="2441207" cy="530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27976" lvl="1" indent="-113988">
                <a:lnSpc>
                  <a:spcPts val="1373"/>
                </a:lnSpc>
                <a:buFont typeface="Arial"/>
                <a:buChar char="•"/>
              </a:pPr>
              <a:r>
                <a:rPr lang="en-US" sz="1200" dirty="0">
                  <a:solidFill>
                    <a:srgbClr val="000000"/>
                  </a:solidFill>
                  <a:latin typeface="Inter"/>
                </a:rPr>
                <a:t>0 months for 75% LTV and lower</a:t>
              </a:r>
            </a:p>
            <a:p>
              <a:pPr marL="227976" lvl="1" indent="-113988">
                <a:lnSpc>
                  <a:spcPts val="1373"/>
                </a:lnSpc>
                <a:buFont typeface="Arial"/>
                <a:buChar char="•"/>
              </a:pPr>
              <a:r>
                <a:rPr lang="en-US" sz="1200" dirty="0">
                  <a:solidFill>
                    <a:srgbClr val="000000"/>
                  </a:solidFill>
                  <a:latin typeface="Inter"/>
                </a:rPr>
                <a:t>6 months 75.1% LTV and greater</a:t>
              </a:r>
            </a:p>
            <a:p>
              <a:pPr marL="227976" lvl="1" indent="-113988">
                <a:lnSpc>
                  <a:spcPts val="1373"/>
                </a:lnSpc>
                <a:buFont typeface="Arial"/>
                <a:buChar char="•"/>
              </a:pPr>
              <a:r>
                <a:rPr lang="en-US" sz="1200" dirty="0">
                  <a:solidFill>
                    <a:srgbClr val="000000"/>
                  </a:solidFill>
                  <a:latin typeface="Inter"/>
                </a:rPr>
                <a:t>12 Months 85% LTV and greater</a:t>
              </a:r>
            </a:p>
            <a:p>
              <a:pPr>
                <a:lnSpc>
                  <a:spcPts val="1373"/>
                </a:lnSpc>
              </a:pPr>
              <a:endParaRPr lang="en-US" sz="1200" dirty="0">
                <a:solidFill>
                  <a:srgbClr val="000000"/>
                </a:solidFill>
                <a:latin typeface="Inter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C4D5B46-CA30-77A9-0CFA-C310CA9D18F1}"/>
              </a:ext>
            </a:extLst>
          </p:cNvPr>
          <p:cNvGrpSpPr/>
          <p:nvPr/>
        </p:nvGrpSpPr>
        <p:grpSpPr>
          <a:xfrm>
            <a:off x="-60851" y="7126444"/>
            <a:ext cx="7301317" cy="3059820"/>
            <a:chOff x="702859" y="7670448"/>
            <a:chExt cx="6003217" cy="2515815"/>
          </a:xfrm>
        </p:grpSpPr>
        <p:grpSp>
          <p:nvGrpSpPr>
            <p:cNvPr id="26" name="Group 26"/>
            <p:cNvGrpSpPr/>
            <p:nvPr/>
          </p:nvGrpSpPr>
          <p:grpSpPr>
            <a:xfrm>
              <a:off x="702859" y="8901862"/>
              <a:ext cx="5701665" cy="1028871"/>
              <a:chOff x="0" y="0"/>
              <a:chExt cx="2709333" cy="488902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709333" cy="488902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488902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488902"/>
                    </a:lnTo>
                    <a:lnTo>
                      <a:pt x="0" y="488902"/>
                    </a:lnTo>
                    <a:close/>
                  </a:path>
                </a:pathLst>
              </a:custGeom>
              <a:solidFill>
                <a:srgbClr val="AC2125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2709333" cy="517477"/>
              </a:xfrm>
              <a:prstGeom prst="rect">
                <a:avLst/>
              </a:prstGeom>
            </p:spPr>
            <p:txBody>
              <a:bodyPr lIns="27432" tIns="27432" rIns="27432" bIns="27432" rtlCol="0" anchor="ctr"/>
              <a:lstStyle/>
              <a:p>
                <a:pPr algn="ctr">
                  <a:lnSpc>
                    <a:spcPts val="1058"/>
                  </a:lnSpc>
                  <a:spcBef>
                    <a:spcPct val="0"/>
                  </a:spcBef>
                </a:pPr>
                <a:endParaRPr sz="572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445345" y="7670448"/>
              <a:ext cx="2260731" cy="2260731"/>
            </a:xfrm>
            <a:custGeom>
              <a:avLst/>
              <a:gdLst/>
              <a:ahLst/>
              <a:cxnLst/>
              <a:rect l="l" t="t" r="r" b="b"/>
              <a:pathLst>
                <a:path w="4173657" h="4173657">
                  <a:moveTo>
                    <a:pt x="0" y="0"/>
                  </a:moveTo>
                  <a:lnTo>
                    <a:pt x="4173656" y="0"/>
                  </a:lnTo>
                  <a:lnTo>
                    <a:pt x="4173656" y="4173657"/>
                  </a:lnTo>
                  <a:lnTo>
                    <a:pt x="0" y="4173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grpSp>
          <p:nvGrpSpPr>
            <p:cNvPr id="30" name="Group 30"/>
            <p:cNvGrpSpPr/>
            <p:nvPr/>
          </p:nvGrpSpPr>
          <p:grpSpPr>
            <a:xfrm>
              <a:off x="964621" y="8800813"/>
              <a:ext cx="1385450" cy="1385450"/>
              <a:chOff x="0" y="0"/>
              <a:chExt cx="3410338" cy="3410338"/>
            </a:xfrm>
          </p:grpSpPr>
          <p:grpSp>
            <p:nvGrpSpPr>
              <p:cNvPr id="31" name="Group 31"/>
              <p:cNvGrpSpPr/>
              <p:nvPr/>
            </p:nvGrpSpPr>
            <p:grpSpPr>
              <a:xfrm>
                <a:off x="0" y="0"/>
                <a:ext cx="3410338" cy="3410338"/>
                <a:chOff x="0" y="0"/>
                <a:chExt cx="812800" cy="812800"/>
              </a:xfrm>
            </p:grpSpPr>
            <p:sp>
              <p:nvSpPr>
                <p:cNvPr id="32" name="Freeform 32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33" name="TextBox 33"/>
                <p:cNvSpPr txBox="1"/>
                <p:nvPr/>
              </p:nvSpPr>
              <p:spPr>
                <a:xfrm>
                  <a:off x="76200" y="47625"/>
                  <a:ext cx="660400" cy="688975"/>
                </a:xfrm>
                <a:prstGeom prst="rect">
                  <a:avLst/>
                </a:prstGeom>
              </p:spPr>
              <p:txBody>
                <a:bodyPr lIns="27517" tIns="27517" rIns="27517" bIns="27517" rtlCol="0" anchor="ctr"/>
                <a:lstStyle/>
                <a:p>
                  <a:pPr algn="ctr">
                    <a:lnSpc>
                      <a:spcPts val="1058"/>
                    </a:lnSpc>
                    <a:spcBef>
                      <a:spcPct val="0"/>
                    </a:spcBef>
                  </a:pPr>
                  <a:endParaRPr sz="572"/>
                </a:p>
              </p:txBody>
            </p:sp>
          </p:grpSp>
          <p:sp>
            <p:nvSpPr>
              <p:cNvPr id="34" name="Freeform 34"/>
              <p:cNvSpPr/>
              <p:nvPr/>
            </p:nvSpPr>
            <p:spPr>
              <a:xfrm>
                <a:off x="352589" y="783719"/>
                <a:ext cx="2705159" cy="1670578"/>
              </a:xfrm>
              <a:custGeom>
                <a:avLst/>
                <a:gdLst/>
                <a:ahLst/>
                <a:cxnLst/>
                <a:rect l="l" t="t" r="r" b="b"/>
                <a:pathLst>
                  <a:path w="2705159" h="1670578">
                    <a:moveTo>
                      <a:pt x="0" y="0"/>
                    </a:moveTo>
                    <a:lnTo>
                      <a:pt x="2705159" y="0"/>
                    </a:lnTo>
                    <a:lnTo>
                      <a:pt x="2705159" y="1670578"/>
                    </a:lnTo>
                    <a:lnTo>
                      <a:pt x="0" y="16705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1140" r="-1185"/>
                </a:stretch>
              </a:blipFill>
            </p:spPr>
          </p:sp>
        </p:grpSp>
        <p:grpSp>
          <p:nvGrpSpPr>
            <p:cNvPr id="35" name="Group 35"/>
            <p:cNvGrpSpPr/>
            <p:nvPr/>
          </p:nvGrpSpPr>
          <p:grpSpPr>
            <a:xfrm>
              <a:off x="2591030" y="8930194"/>
              <a:ext cx="2187771" cy="940525"/>
              <a:chOff x="0" y="-76200"/>
              <a:chExt cx="5385281" cy="231513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79644" y="1409515"/>
                <a:ext cx="330447" cy="330447"/>
              </a:xfrm>
              <a:custGeom>
                <a:avLst/>
                <a:gdLst/>
                <a:ahLst/>
                <a:cxnLst/>
                <a:rect l="l" t="t" r="r" b="b"/>
                <a:pathLst>
                  <a:path w="330447" h="330447">
                    <a:moveTo>
                      <a:pt x="0" y="0"/>
                    </a:moveTo>
                    <a:lnTo>
                      <a:pt x="330448" y="0"/>
                    </a:lnTo>
                    <a:lnTo>
                      <a:pt x="330448" y="330447"/>
                    </a:lnTo>
                    <a:lnTo>
                      <a:pt x="0" y="33044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79644" y="1908287"/>
                <a:ext cx="330447" cy="330447"/>
              </a:xfrm>
              <a:custGeom>
                <a:avLst/>
                <a:gdLst/>
                <a:ahLst/>
                <a:cxnLst/>
                <a:rect l="l" t="t" r="r" b="b"/>
                <a:pathLst>
                  <a:path w="330447" h="330447">
                    <a:moveTo>
                      <a:pt x="0" y="0"/>
                    </a:moveTo>
                    <a:lnTo>
                      <a:pt x="330448" y="0"/>
                    </a:lnTo>
                    <a:lnTo>
                      <a:pt x="330448" y="330448"/>
                    </a:lnTo>
                    <a:lnTo>
                      <a:pt x="0" y="33044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538626" y="1851138"/>
                <a:ext cx="3584794" cy="38780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1267"/>
                  </a:lnSpc>
                  <a:spcBef>
                    <a:spcPct val="0"/>
                  </a:spcBef>
                </a:pPr>
                <a:r>
                  <a:rPr lang="en-US" sz="905">
                    <a:solidFill>
                      <a:srgbClr val="FFFFFF"/>
                    </a:solidFill>
                    <a:latin typeface="Poppins"/>
                  </a:rPr>
                  <a:t>408-393-2068</a:t>
                </a:r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76200"/>
                <a:ext cx="4571430" cy="5401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803"/>
                  </a:lnSpc>
                  <a:spcBef>
                    <a:spcPct val="0"/>
                  </a:spcBef>
                </a:pPr>
                <a:r>
                  <a:rPr lang="en-US" sz="1288">
                    <a:solidFill>
                      <a:srgbClr val="FFFFFF"/>
                    </a:solidFill>
                    <a:latin typeface="Poppins Bold"/>
                  </a:rPr>
                  <a:t> MINH CHAU NGUYEN</a:t>
                </a:r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79643" y="387879"/>
                <a:ext cx="2679635" cy="4114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412"/>
                  </a:lnSpc>
                  <a:spcBef>
                    <a:spcPct val="0"/>
                  </a:spcBef>
                </a:pPr>
                <a:r>
                  <a:rPr lang="en-US" sz="905">
                    <a:solidFill>
                      <a:srgbClr val="FFFFFF"/>
                    </a:solidFill>
                    <a:latin typeface="Poppins"/>
                  </a:rPr>
                  <a:t>Loan Manager</a:t>
                </a: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538626" y="1352364"/>
                <a:ext cx="4684683" cy="38780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1267"/>
                  </a:lnSpc>
                  <a:spcBef>
                    <a:spcPct val="0"/>
                  </a:spcBef>
                </a:pPr>
                <a:r>
                  <a:rPr lang="en-US" sz="905">
                    <a:solidFill>
                      <a:srgbClr val="FFFFFF"/>
                    </a:solidFill>
                    <a:latin typeface="Poppins"/>
                  </a:rPr>
                  <a:t>mchau@pacificwide.com</a:t>
                </a: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9643" y="863234"/>
                <a:ext cx="5305638" cy="3863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294"/>
                  </a:lnSpc>
                  <a:spcBef>
                    <a:spcPct val="0"/>
                  </a:spcBef>
                </a:pPr>
                <a:r>
                  <a:rPr lang="en-US" sz="829">
                    <a:solidFill>
                      <a:srgbClr val="FFFFFF"/>
                    </a:solidFill>
                    <a:latin typeface="Garet"/>
                  </a:rPr>
                  <a:t>NMLS No. 348726 - CalBRE No. 01392364</a:t>
                </a:r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-1371600" y="-228599"/>
            <a:ext cx="6631125" cy="1738454"/>
            <a:chOff x="0" y="0"/>
            <a:chExt cx="14160152" cy="3712308"/>
          </a:xfrm>
        </p:grpSpPr>
        <p:grpSp>
          <p:nvGrpSpPr>
            <p:cNvPr id="44" name="Group 44"/>
            <p:cNvGrpSpPr/>
            <p:nvPr/>
          </p:nvGrpSpPr>
          <p:grpSpPr>
            <a:xfrm>
              <a:off x="249325" y="0"/>
              <a:ext cx="13910827" cy="3345941"/>
              <a:chOff x="0" y="0"/>
              <a:chExt cx="2534426" cy="6096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253442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2534427" h="609600">
                    <a:moveTo>
                      <a:pt x="203200" y="0"/>
                    </a:moveTo>
                    <a:lnTo>
                      <a:pt x="2534427" y="0"/>
                    </a:lnTo>
                    <a:lnTo>
                      <a:pt x="233122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AC2125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101600" y="-28575"/>
                <a:ext cx="2331226" cy="638175"/>
              </a:xfrm>
              <a:prstGeom prst="rect">
                <a:avLst/>
              </a:prstGeom>
            </p:spPr>
            <p:txBody>
              <a:bodyPr lIns="27517" tIns="27517" rIns="27517" bIns="27517" rtlCol="0" anchor="ctr"/>
              <a:lstStyle/>
              <a:p>
                <a:pPr algn="ctr">
                  <a:lnSpc>
                    <a:spcPts val="1058"/>
                  </a:lnSpc>
                  <a:spcBef>
                    <a:spcPct val="0"/>
                  </a:spcBef>
                </a:pPr>
                <a:endParaRPr sz="572"/>
              </a:p>
            </p:txBody>
          </p:sp>
        </p:grpSp>
        <p:sp>
          <p:nvSpPr>
            <p:cNvPr id="47" name="AutoShape 47"/>
            <p:cNvSpPr/>
            <p:nvPr/>
          </p:nvSpPr>
          <p:spPr>
            <a:xfrm>
              <a:off x="0" y="3712308"/>
              <a:ext cx="12946431" cy="0"/>
            </a:xfrm>
            <a:prstGeom prst="line">
              <a:avLst/>
            </a:prstGeom>
            <a:ln w="74944" cap="flat">
              <a:solidFill>
                <a:srgbClr val="AC212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3632501" y="773090"/>
              <a:ext cx="9507461" cy="246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63"/>
                </a:lnSpc>
              </a:pPr>
              <a:r>
                <a:rPr lang="en-US" sz="3610" dirty="0">
                  <a:solidFill>
                    <a:srgbClr val="FFFFFF"/>
                  </a:solidFill>
                  <a:latin typeface="Antonio Bold"/>
                </a:rPr>
                <a:t>Attention Business Owners!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2FA60D0-1C26-574B-025E-C9412FC444E9}"/>
              </a:ext>
            </a:extLst>
          </p:cNvPr>
          <p:cNvSpPr/>
          <p:nvPr/>
        </p:nvSpPr>
        <p:spPr>
          <a:xfrm>
            <a:off x="-1371600" y="-1295399"/>
            <a:ext cx="1371600" cy="113236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864CCEA-6329-8809-5AE8-68DA47501D01}"/>
              </a:ext>
            </a:extLst>
          </p:cNvPr>
          <p:cNvSpPr/>
          <p:nvPr/>
        </p:nvSpPr>
        <p:spPr>
          <a:xfrm>
            <a:off x="6879988" y="-691765"/>
            <a:ext cx="1371600" cy="1178685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FD252C4-6FFC-7A0D-8885-2EAC12300F00}"/>
              </a:ext>
            </a:extLst>
          </p:cNvPr>
          <p:cNvSpPr/>
          <p:nvPr/>
        </p:nvSpPr>
        <p:spPr>
          <a:xfrm>
            <a:off x="-607164" y="-1826184"/>
            <a:ext cx="8129692" cy="115304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C124253-435B-B247-097C-41FBA04EBD5B}"/>
              </a:ext>
            </a:extLst>
          </p:cNvPr>
          <p:cNvSpPr/>
          <p:nvPr/>
        </p:nvSpPr>
        <p:spPr>
          <a:xfrm>
            <a:off x="-1364736" y="-1076195"/>
            <a:ext cx="1371600" cy="113236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3874203-42E1-FB73-6D85-26DFA7F1A3A4}"/>
              </a:ext>
            </a:extLst>
          </p:cNvPr>
          <p:cNvSpPr/>
          <p:nvPr/>
        </p:nvSpPr>
        <p:spPr>
          <a:xfrm>
            <a:off x="-379782" y="9903006"/>
            <a:ext cx="8129692" cy="115304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2D52C41-69D6-12A8-B81D-8C27E88C775D}"/>
              </a:ext>
            </a:extLst>
          </p:cNvPr>
          <p:cNvSpPr/>
          <p:nvPr/>
        </p:nvSpPr>
        <p:spPr>
          <a:xfrm>
            <a:off x="-4038600" y="1335658"/>
            <a:ext cx="2906353" cy="2591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To download, Go to file&gt;Export&gt;Change File Type&gt;Choose Either PNG OR JPG and choose the slide you want to convert to image.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Or you can click shift+F5 and screenshot for better quality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3032332-8E0F-1FC6-6F78-F2E1AEBBBA60}"/>
              </a:ext>
            </a:extLst>
          </p:cNvPr>
          <p:cNvSpPr/>
          <p:nvPr/>
        </p:nvSpPr>
        <p:spPr>
          <a:xfrm>
            <a:off x="-4087289" y="4392040"/>
            <a:ext cx="2906353" cy="2591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Remove any background on your picture you can email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ivan.hustleph@gmail.com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go to this website: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https://www.remove.bg/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695" y="0"/>
            <a:ext cx="6903844" cy="4797130"/>
          </a:xfrm>
          <a:custGeom>
            <a:avLst/>
            <a:gdLst/>
            <a:ahLst/>
            <a:cxnLst/>
            <a:rect l="l" t="t" r="r" b="b"/>
            <a:pathLst>
              <a:path w="10256833" h="7126952">
                <a:moveTo>
                  <a:pt x="0" y="0"/>
                </a:moveTo>
                <a:lnTo>
                  <a:pt x="10256833" y="0"/>
                </a:lnTo>
                <a:lnTo>
                  <a:pt x="10256833" y="7126952"/>
                </a:lnTo>
                <a:lnTo>
                  <a:pt x="0" y="7126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28" t="-911" b="-9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010777" y="2071512"/>
            <a:ext cx="3425911" cy="3425911"/>
            <a:chOff x="0" y="0"/>
            <a:chExt cx="6786364" cy="678636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6786364" cy="6786364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7517" tIns="27517" rIns="27517" bIns="27517" rtlCol="0" anchor="ctr"/>
              <a:lstStyle/>
              <a:p>
                <a:pPr algn="ctr">
                  <a:lnSpc>
                    <a:spcPts val="1054"/>
                  </a:lnSpc>
                </a:pPr>
                <a:endParaRPr sz="572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358399" y="486765"/>
              <a:ext cx="5700649" cy="5700627"/>
              <a:chOff x="0" y="0"/>
              <a:chExt cx="6350000" cy="63499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25046" r="-25046"/>
                </a:stretch>
              </a:blip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0" y="8675131"/>
            <a:ext cx="7069522" cy="1230116"/>
            <a:chOff x="0" y="0"/>
            <a:chExt cx="2709333" cy="4889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3" cy="488902"/>
            </a:xfrm>
            <a:custGeom>
              <a:avLst/>
              <a:gdLst/>
              <a:ahLst/>
              <a:cxnLst/>
              <a:rect l="l" t="t" r="r" b="b"/>
              <a:pathLst>
                <a:path w="2709333" h="488902">
                  <a:moveTo>
                    <a:pt x="0" y="0"/>
                  </a:moveTo>
                  <a:lnTo>
                    <a:pt x="2709333" y="0"/>
                  </a:lnTo>
                  <a:lnTo>
                    <a:pt x="2709333" y="488902"/>
                  </a:lnTo>
                  <a:lnTo>
                    <a:pt x="0" y="488902"/>
                  </a:lnTo>
                  <a:close/>
                </a:path>
              </a:pathLst>
            </a:custGeom>
            <a:solidFill>
              <a:srgbClr val="AC212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709333" cy="517477"/>
            </a:xfrm>
            <a:prstGeom prst="rect">
              <a:avLst/>
            </a:prstGeom>
          </p:spPr>
          <p:txBody>
            <a:bodyPr lIns="27311" tIns="27311" rIns="27311" bIns="27311" rtlCol="0" anchor="ctr"/>
            <a:lstStyle/>
            <a:p>
              <a:pPr algn="ctr">
                <a:lnSpc>
                  <a:spcPts val="1054"/>
                </a:lnSpc>
                <a:spcBef>
                  <a:spcPct val="0"/>
                </a:spcBef>
              </a:pPr>
              <a:endParaRPr sz="572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67434" y="8592050"/>
            <a:ext cx="1361531" cy="1361531"/>
            <a:chOff x="0" y="0"/>
            <a:chExt cx="3351460" cy="335146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3351460" cy="335146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7517" tIns="27517" rIns="27517" bIns="27517" rtlCol="0" anchor="ctr"/>
              <a:lstStyle/>
              <a:p>
                <a:pPr algn="ctr">
                  <a:lnSpc>
                    <a:spcPts val="1054"/>
                  </a:lnSpc>
                  <a:spcBef>
                    <a:spcPct val="0"/>
                  </a:spcBef>
                </a:pPr>
                <a:endParaRPr sz="572"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346502" y="770189"/>
              <a:ext cx="2658455" cy="1641736"/>
            </a:xfrm>
            <a:custGeom>
              <a:avLst/>
              <a:gdLst/>
              <a:ahLst/>
              <a:cxnLst/>
              <a:rect l="l" t="t" r="r" b="b"/>
              <a:pathLst>
                <a:path w="2658455" h="1641736">
                  <a:moveTo>
                    <a:pt x="0" y="0"/>
                  </a:moveTo>
                  <a:lnTo>
                    <a:pt x="2658456" y="0"/>
                  </a:lnTo>
                  <a:lnTo>
                    <a:pt x="2658456" y="1641736"/>
                  </a:lnTo>
                  <a:lnTo>
                    <a:pt x="0" y="1641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40" r="-1185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-1288205" y="215069"/>
            <a:ext cx="4320413" cy="1626178"/>
            <a:chOff x="0" y="-28575"/>
            <a:chExt cx="2072675" cy="6381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72675" cy="444587"/>
            </a:xfrm>
            <a:custGeom>
              <a:avLst/>
              <a:gdLst/>
              <a:ahLst/>
              <a:cxnLst/>
              <a:rect l="l" t="t" r="r" b="b"/>
              <a:pathLst>
                <a:path w="2072675" h="609600">
                  <a:moveTo>
                    <a:pt x="203200" y="0"/>
                  </a:moveTo>
                  <a:lnTo>
                    <a:pt x="2072675" y="0"/>
                  </a:lnTo>
                  <a:lnTo>
                    <a:pt x="186947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C2125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28575"/>
              <a:ext cx="1869475" cy="638175"/>
            </a:xfrm>
            <a:prstGeom prst="rect">
              <a:avLst/>
            </a:prstGeom>
          </p:spPr>
          <p:txBody>
            <a:bodyPr lIns="27311" tIns="27311" rIns="27311" bIns="27311" rtlCol="0" anchor="ctr"/>
            <a:lstStyle/>
            <a:p>
              <a:pPr algn="ctr">
                <a:lnSpc>
                  <a:spcPts val="1054"/>
                </a:lnSpc>
                <a:spcBef>
                  <a:spcPct val="0"/>
                </a:spcBef>
              </a:pPr>
              <a:endParaRPr sz="572"/>
            </a:p>
          </p:txBody>
        </p:sp>
      </p:grpSp>
      <p:sp>
        <p:nvSpPr>
          <p:cNvPr id="20" name="AutoShape 20"/>
          <p:cNvSpPr/>
          <p:nvPr/>
        </p:nvSpPr>
        <p:spPr>
          <a:xfrm>
            <a:off x="-847988" y="1674810"/>
            <a:ext cx="2972545" cy="0"/>
          </a:xfrm>
          <a:prstGeom prst="line">
            <a:avLst/>
          </a:prstGeom>
          <a:ln w="47625" cap="flat">
            <a:solidFill>
              <a:srgbClr val="AC212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170454" y="458598"/>
            <a:ext cx="334264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52"/>
              </a:lnSpc>
            </a:pPr>
            <a:r>
              <a:rPr lang="en-US" sz="3320" dirty="0">
                <a:solidFill>
                  <a:srgbClr val="FFFFFF"/>
                </a:solidFill>
                <a:latin typeface="Antonio Bold"/>
              </a:rPr>
              <a:t>Attention RE Investors!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0384" y="4971724"/>
            <a:ext cx="1603077" cy="8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20"/>
              </a:lnSpc>
            </a:pPr>
            <a:r>
              <a:rPr lang="en-US" sz="5519" spc="-243" dirty="0">
                <a:solidFill>
                  <a:srgbClr val="AA2427"/>
                </a:solidFill>
                <a:latin typeface="Antonio Bold"/>
              </a:rPr>
              <a:t>DSCR  </a:t>
            </a:r>
          </a:p>
        </p:txBody>
      </p:sp>
      <p:sp>
        <p:nvSpPr>
          <p:cNvPr id="23" name="AutoShape 23"/>
          <p:cNvSpPr/>
          <p:nvPr/>
        </p:nvSpPr>
        <p:spPr>
          <a:xfrm flipV="1">
            <a:off x="277993" y="5813527"/>
            <a:ext cx="1101563" cy="18461"/>
          </a:xfrm>
          <a:prstGeom prst="line">
            <a:avLst/>
          </a:prstGeom>
          <a:ln w="66675" cap="flat">
            <a:solidFill>
              <a:srgbClr val="AC212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Freeform 24"/>
          <p:cNvSpPr/>
          <p:nvPr/>
        </p:nvSpPr>
        <p:spPr>
          <a:xfrm>
            <a:off x="4065884" y="7202761"/>
            <a:ext cx="2702924" cy="2702924"/>
          </a:xfrm>
          <a:custGeom>
            <a:avLst/>
            <a:gdLst/>
            <a:ahLst/>
            <a:cxnLst/>
            <a:rect l="l" t="t" r="r" b="b"/>
            <a:pathLst>
              <a:path w="4101600" h="4101600">
                <a:moveTo>
                  <a:pt x="0" y="0"/>
                </a:moveTo>
                <a:lnTo>
                  <a:pt x="4101601" y="0"/>
                </a:lnTo>
                <a:lnTo>
                  <a:pt x="4101601" y="4101600"/>
                </a:lnTo>
                <a:lnTo>
                  <a:pt x="0" y="410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2117066" y="8725855"/>
            <a:ext cx="2615692" cy="1120333"/>
            <a:chOff x="0" y="-66675"/>
            <a:chExt cx="5292306" cy="2266759"/>
          </a:xfrm>
        </p:grpSpPr>
        <p:sp>
          <p:nvSpPr>
            <p:cNvPr id="26" name="Freeform 26"/>
            <p:cNvSpPr/>
            <p:nvPr/>
          </p:nvSpPr>
          <p:spPr>
            <a:xfrm>
              <a:off x="78269" y="1385181"/>
              <a:ext cx="324742" cy="324742"/>
            </a:xfrm>
            <a:custGeom>
              <a:avLst/>
              <a:gdLst/>
              <a:ahLst/>
              <a:cxnLst/>
              <a:rect l="l" t="t" r="r" b="b"/>
              <a:pathLst>
                <a:path w="324742" h="324742">
                  <a:moveTo>
                    <a:pt x="0" y="0"/>
                  </a:moveTo>
                  <a:lnTo>
                    <a:pt x="324743" y="0"/>
                  </a:lnTo>
                  <a:lnTo>
                    <a:pt x="324743" y="324742"/>
                  </a:lnTo>
                  <a:lnTo>
                    <a:pt x="0" y="324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78269" y="1875342"/>
              <a:ext cx="324742" cy="324742"/>
            </a:xfrm>
            <a:custGeom>
              <a:avLst/>
              <a:gdLst/>
              <a:ahLst/>
              <a:cxnLst/>
              <a:rect l="l" t="t" r="r" b="b"/>
              <a:pathLst>
                <a:path w="324742" h="324742">
                  <a:moveTo>
                    <a:pt x="0" y="0"/>
                  </a:moveTo>
                  <a:lnTo>
                    <a:pt x="324743" y="0"/>
                  </a:lnTo>
                  <a:lnTo>
                    <a:pt x="324743" y="324742"/>
                  </a:lnTo>
                  <a:lnTo>
                    <a:pt x="0" y="324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529327" y="1837243"/>
              <a:ext cx="3522905" cy="362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245"/>
                </a:lnSpc>
                <a:spcBef>
                  <a:spcPct val="0"/>
                </a:spcBef>
              </a:pPr>
              <a:r>
                <a:rPr lang="en-US" sz="889">
                  <a:solidFill>
                    <a:srgbClr val="FFFFFF"/>
                  </a:solidFill>
                  <a:latin typeface="Poppins"/>
                </a:rPr>
                <a:t>408-393-2068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66675"/>
              <a:ext cx="4492508" cy="538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71"/>
                </a:lnSpc>
                <a:spcBef>
                  <a:spcPct val="0"/>
                </a:spcBef>
              </a:pPr>
              <a:r>
                <a:rPr lang="en-US" sz="1265">
                  <a:solidFill>
                    <a:srgbClr val="FFFFFF"/>
                  </a:solidFill>
                  <a:latin typeface="Poppins Bold"/>
                </a:rPr>
                <a:t> MINH CHAU NGUYEN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8270" y="398753"/>
              <a:ext cx="2633371" cy="410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87"/>
                </a:lnSpc>
                <a:spcBef>
                  <a:spcPct val="0"/>
                </a:spcBef>
              </a:pPr>
              <a:r>
                <a:rPr lang="en-US" sz="889">
                  <a:solidFill>
                    <a:srgbClr val="FFFFFF"/>
                  </a:solidFill>
                  <a:latin typeface="Poppins"/>
                </a:rPr>
                <a:t>Loan Manager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529327" y="1347080"/>
              <a:ext cx="4603806" cy="362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245"/>
                </a:lnSpc>
                <a:spcBef>
                  <a:spcPct val="0"/>
                </a:spcBef>
              </a:pPr>
              <a:r>
                <a:rPr lang="en-US" sz="889">
                  <a:solidFill>
                    <a:srgbClr val="FFFFFF"/>
                  </a:solidFill>
                  <a:latin typeface="Poppins"/>
                </a:rPr>
                <a:t>mchau@pacificwide.com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8270" y="847508"/>
              <a:ext cx="5214036" cy="384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72"/>
                </a:lnSpc>
                <a:spcBef>
                  <a:spcPct val="0"/>
                </a:spcBef>
              </a:pPr>
              <a:r>
                <a:rPr lang="en-US" sz="815">
                  <a:solidFill>
                    <a:srgbClr val="FFFFFF"/>
                  </a:solidFill>
                  <a:latin typeface="Garet"/>
                </a:rPr>
                <a:t>NMLS No. 348726 - CalBRE No. 01392364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190384" y="6028135"/>
            <a:ext cx="165104" cy="165104"/>
          </a:xfrm>
          <a:custGeom>
            <a:avLst/>
            <a:gdLst/>
            <a:ahLst/>
            <a:cxnLst/>
            <a:rect l="l" t="t" r="r" b="b"/>
            <a:pathLst>
              <a:path w="304808" h="304808">
                <a:moveTo>
                  <a:pt x="0" y="0"/>
                </a:moveTo>
                <a:lnTo>
                  <a:pt x="304808" y="0"/>
                </a:lnTo>
                <a:lnTo>
                  <a:pt x="304808" y="304808"/>
                </a:lnTo>
                <a:lnTo>
                  <a:pt x="0" y="304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488333" y="6016575"/>
            <a:ext cx="3334834" cy="167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5"/>
              </a:lnSpc>
            </a:pPr>
            <a:r>
              <a:rPr lang="en-US" sz="1089" spc="-11" dirty="0">
                <a:solidFill>
                  <a:srgbClr val="000000"/>
                </a:solidFill>
                <a:latin typeface="Inter Bold"/>
              </a:rPr>
              <a:t>Loan Amount $300,000 - $3,000,000</a:t>
            </a:r>
          </a:p>
        </p:txBody>
      </p:sp>
      <p:sp>
        <p:nvSpPr>
          <p:cNvPr id="35" name="Freeform 35"/>
          <p:cNvSpPr/>
          <p:nvPr/>
        </p:nvSpPr>
        <p:spPr>
          <a:xfrm>
            <a:off x="202330" y="6331818"/>
            <a:ext cx="165104" cy="165104"/>
          </a:xfrm>
          <a:custGeom>
            <a:avLst/>
            <a:gdLst/>
            <a:ahLst/>
            <a:cxnLst/>
            <a:rect l="l" t="t" r="r" b="b"/>
            <a:pathLst>
              <a:path w="304808" h="304808">
                <a:moveTo>
                  <a:pt x="0" y="0"/>
                </a:moveTo>
                <a:lnTo>
                  <a:pt x="304808" y="0"/>
                </a:lnTo>
                <a:lnTo>
                  <a:pt x="304808" y="304808"/>
                </a:lnTo>
                <a:lnTo>
                  <a:pt x="0" y="304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488333" y="6320258"/>
            <a:ext cx="2230705" cy="347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5"/>
              </a:lnSpc>
            </a:pPr>
            <a:r>
              <a:rPr lang="en-US" sz="1089" spc="-11">
                <a:solidFill>
                  <a:srgbClr val="000000"/>
                </a:solidFill>
                <a:latin typeface="Inter Bold"/>
              </a:rPr>
              <a:t>5/1 ARM, 7/1 ARM, 30YR Fixed, 5YR IO (30YR term)</a:t>
            </a:r>
          </a:p>
        </p:txBody>
      </p:sp>
      <p:sp>
        <p:nvSpPr>
          <p:cNvPr id="37" name="Freeform 37"/>
          <p:cNvSpPr/>
          <p:nvPr/>
        </p:nvSpPr>
        <p:spPr>
          <a:xfrm>
            <a:off x="202330" y="7100110"/>
            <a:ext cx="165104" cy="165104"/>
          </a:xfrm>
          <a:custGeom>
            <a:avLst/>
            <a:gdLst/>
            <a:ahLst/>
            <a:cxnLst/>
            <a:rect l="l" t="t" r="r" b="b"/>
            <a:pathLst>
              <a:path w="304808" h="304808">
                <a:moveTo>
                  <a:pt x="0" y="0"/>
                </a:moveTo>
                <a:lnTo>
                  <a:pt x="304808" y="0"/>
                </a:lnTo>
                <a:lnTo>
                  <a:pt x="304808" y="304807"/>
                </a:lnTo>
                <a:lnTo>
                  <a:pt x="0" y="304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488333" y="7099537"/>
            <a:ext cx="2706882" cy="167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5"/>
              </a:lnSpc>
            </a:pPr>
            <a:r>
              <a:rPr lang="en-US" sz="1089" spc="-11">
                <a:solidFill>
                  <a:srgbClr val="000000"/>
                </a:solidFill>
                <a:latin typeface="Inter Bold"/>
              </a:rPr>
              <a:t>80% LTV Purchase and 75% REFI</a:t>
            </a:r>
          </a:p>
        </p:txBody>
      </p:sp>
      <p:sp>
        <p:nvSpPr>
          <p:cNvPr id="39" name="Freeform 39"/>
          <p:cNvSpPr/>
          <p:nvPr/>
        </p:nvSpPr>
        <p:spPr>
          <a:xfrm>
            <a:off x="202330" y="7393107"/>
            <a:ext cx="165104" cy="165104"/>
          </a:xfrm>
          <a:custGeom>
            <a:avLst/>
            <a:gdLst/>
            <a:ahLst/>
            <a:cxnLst/>
            <a:rect l="l" t="t" r="r" b="b"/>
            <a:pathLst>
              <a:path w="304808" h="304808">
                <a:moveTo>
                  <a:pt x="0" y="0"/>
                </a:moveTo>
                <a:lnTo>
                  <a:pt x="304808" y="0"/>
                </a:lnTo>
                <a:lnTo>
                  <a:pt x="304808" y="304808"/>
                </a:lnTo>
                <a:lnTo>
                  <a:pt x="0" y="304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488333" y="7392534"/>
            <a:ext cx="2706882" cy="167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5"/>
              </a:lnSpc>
            </a:pPr>
            <a:r>
              <a:rPr lang="en-US" sz="1089" spc="-11">
                <a:solidFill>
                  <a:srgbClr val="000000"/>
                </a:solidFill>
                <a:latin typeface="Inter Bold"/>
              </a:rPr>
              <a:t>No income/employment verification</a:t>
            </a:r>
          </a:p>
        </p:txBody>
      </p:sp>
      <p:sp>
        <p:nvSpPr>
          <p:cNvPr id="41" name="Freeform 41"/>
          <p:cNvSpPr/>
          <p:nvPr/>
        </p:nvSpPr>
        <p:spPr>
          <a:xfrm>
            <a:off x="202330" y="7686105"/>
            <a:ext cx="165104" cy="165104"/>
          </a:xfrm>
          <a:custGeom>
            <a:avLst/>
            <a:gdLst/>
            <a:ahLst/>
            <a:cxnLst/>
            <a:rect l="l" t="t" r="r" b="b"/>
            <a:pathLst>
              <a:path w="304808" h="304808">
                <a:moveTo>
                  <a:pt x="0" y="0"/>
                </a:moveTo>
                <a:lnTo>
                  <a:pt x="304808" y="0"/>
                </a:lnTo>
                <a:lnTo>
                  <a:pt x="304808" y="304807"/>
                </a:lnTo>
                <a:lnTo>
                  <a:pt x="0" y="304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488333" y="7681589"/>
            <a:ext cx="3294158" cy="347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5"/>
              </a:lnSpc>
            </a:pPr>
            <a:r>
              <a:rPr lang="en-US" sz="1089" spc="-11">
                <a:solidFill>
                  <a:srgbClr val="000000"/>
                </a:solidFill>
                <a:latin typeface="Inter Bold"/>
              </a:rPr>
              <a:t>Lease agreements of subject property used to qualify ( Fair market rents / 1007 Rental Survey )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3505200" y="6026091"/>
            <a:ext cx="2934419" cy="526554"/>
            <a:chOff x="0" y="-1531"/>
            <a:chExt cx="7223183" cy="129613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406410" cy="406410"/>
            </a:xfrm>
            <a:custGeom>
              <a:avLst/>
              <a:gdLst/>
              <a:ahLst/>
              <a:cxnLst/>
              <a:rect l="l" t="t" r="r" b="b"/>
              <a:pathLst>
                <a:path w="406410" h="406410">
                  <a:moveTo>
                    <a:pt x="0" y="0"/>
                  </a:moveTo>
                  <a:lnTo>
                    <a:pt x="406410" y="0"/>
                  </a:lnTo>
                  <a:lnTo>
                    <a:pt x="406410" y="406410"/>
                  </a:lnTo>
                  <a:lnTo>
                    <a:pt x="0" y="406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TextBox 45"/>
            <p:cNvSpPr txBox="1"/>
            <p:nvPr/>
          </p:nvSpPr>
          <p:spPr>
            <a:xfrm>
              <a:off x="560088" y="-1531"/>
              <a:ext cx="6663095" cy="1296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15"/>
                </a:lnSpc>
              </a:pPr>
              <a:r>
                <a:rPr lang="en-US" sz="1089" spc="-11" dirty="0">
                  <a:solidFill>
                    <a:srgbClr val="000000"/>
                  </a:solidFill>
                  <a:latin typeface="Inter Bold"/>
                </a:rPr>
                <a:t>5YR or 3YR prepay penalty (can be bought out/down)</a:t>
              </a:r>
            </a:p>
            <a:p>
              <a:pPr>
                <a:lnSpc>
                  <a:spcPts val="1415"/>
                </a:lnSpc>
              </a:pPr>
              <a:endParaRPr lang="en-US" sz="1089" spc="-11" dirty="0">
                <a:solidFill>
                  <a:srgbClr val="000000"/>
                </a:solidFill>
                <a:latin typeface="Inter Bold"/>
              </a:endParaRPr>
            </a:p>
          </p:txBody>
        </p:sp>
      </p:grpSp>
      <p:sp>
        <p:nvSpPr>
          <p:cNvPr id="46" name="Freeform 46"/>
          <p:cNvSpPr/>
          <p:nvPr/>
        </p:nvSpPr>
        <p:spPr>
          <a:xfrm>
            <a:off x="202330" y="6800069"/>
            <a:ext cx="165104" cy="165104"/>
          </a:xfrm>
          <a:custGeom>
            <a:avLst/>
            <a:gdLst/>
            <a:ahLst/>
            <a:cxnLst/>
            <a:rect l="l" t="t" r="r" b="b"/>
            <a:pathLst>
              <a:path w="304808" h="304808">
                <a:moveTo>
                  <a:pt x="0" y="0"/>
                </a:moveTo>
                <a:lnTo>
                  <a:pt x="304808" y="0"/>
                </a:lnTo>
                <a:lnTo>
                  <a:pt x="304808" y="304808"/>
                </a:lnTo>
                <a:lnTo>
                  <a:pt x="0" y="304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488333" y="6799495"/>
            <a:ext cx="2706882" cy="167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5"/>
              </a:lnSpc>
            </a:pPr>
            <a:r>
              <a:rPr lang="en-US" sz="1089" spc="-11">
                <a:solidFill>
                  <a:srgbClr val="000000"/>
                </a:solidFill>
                <a:latin typeface="Inter Bold"/>
              </a:rPr>
              <a:t>575 min FICO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3505200" y="6567461"/>
            <a:ext cx="2934419" cy="526554"/>
            <a:chOff x="0" y="-1531"/>
            <a:chExt cx="7223183" cy="1296132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406410" cy="406410"/>
            </a:xfrm>
            <a:custGeom>
              <a:avLst/>
              <a:gdLst/>
              <a:ahLst/>
              <a:cxnLst/>
              <a:rect l="l" t="t" r="r" b="b"/>
              <a:pathLst>
                <a:path w="406410" h="406410">
                  <a:moveTo>
                    <a:pt x="0" y="0"/>
                  </a:moveTo>
                  <a:lnTo>
                    <a:pt x="406410" y="0"/>
                  </a:lnTo>
                  <a:lnTo>
                    <a:pt x="406410" y="406410"/>
                  </a:lnTo>
                  <a:lnTo>
                    <a:pt x="0" y="406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TextBox 50"/>
            <p:cNvSpPr txBox="1"/>
            <p:nvPr/>
          </p:nvSpPr>
          <p:spPr>
            <a:xfrm>
              <a:off x="560088" y="-1531"/>
              <a:ext cx="6663095" cy="1296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15"/>
                </a:lnSpc>
              </a:pPr>
              <a:r>
                <a:rPr lang="en-US" sz="1089" spc="-11">
                  <a:solidFill>
                    <a:srgbClr val="000000"/>
                  </a:solidFill>
                  <a:latin typeface="Inter Bold"/>
                </a:rPr>
                <a:t>Lender Paid Comp up to 3 points! Can combine points borrower paid with lender paid as well</a:t>
              </a:r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363237" y="8088504"/>
            <a:ext cx="3459930" cy="322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3537" lvl="1" indent="-111769">
              <a:lnSpc>
                <a:spcPts val="1346"/>
              </a:lnSpc>
              <a:buFont typeface="Arial"/>
              <a:buChar char="•"/>
            </a:pPr>
            <a:r>
              <a:rPr lang="en-US" sz="1035">
                <a:solidFill>
                  <a:srgbClr val="000000"/>
                </a:solidFill>
                <a:latin typeface="Inter"/>
              </a:rPr>
              <a:t>Subject rent PITIA reduced to 1.0 : 1.0 Able to cash flow negatively down to .80 with adds to the rate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01E43DB-EE33-46A9-8F20-B069E48E591F}"/>
              </a:ext>
            </a:extLst>
          </p:cNvPr>
          <p:cNvSpPr/>
          <p:nvPr/>
        </p:nvSpPr>
        <p:spPr>
          <a:xfrm>
            <a:off x="-1575833" y="35254"/>
            <a:ext cx="1541138" cy="981086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74F987-A1F1-0207-9029-C0FEA77E79B4}"/>
              </a:ext>
            </a:extLst>
          </p:cNvPr>
          <p:cNvSpPr/>
          <p:nvPr/>
        </p:nvSpPr>
        <p:spPr>
          <a:xfrm>
            <a:off x="6890070" y="35254"/>
            <a:ext cx="1541138" cy="991832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4CAE88-57A0-D70E-823A-AAEDB5D4C558}"/>
              </a:ext>
            </a:extLst>
          </p:cNvPr>
          <p:cNvSpPr/>
          <p:nvPr/>
        </p:nvSpPr>
        <p:spPr>
          <a:xfrm>
            <a:off x="-4038600" y="1335658"/>
            <a:ext cx="2906353" cy="2591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To download, Go to file&gt;Export&gt;Change File Type&gt;Choose Either PNG OR JPG and choose the slide you want to convert to image.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Or you can click shift+F5 and screenshot for better quality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0C0A767-3115-2658-6EF8-D01D3F5BCD63}"/>
              </a:ext>
            </a:extLst>
          </p:cNvPr>
          <p:cNvSpPr/>
          <p:nvPr/>
        </p:nvSpPr>
        <p:spPr>
          <a:xfrm>
            <a:off x="-4087289" y="4392040"/>
            <a:ext cx="2906353" cy="2591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Remove any background on your picture you can email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ivan.hustleph@gmail.com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go to this website: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https://www.remove.bg/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6174" y="67103"/>
            <a:ext cx="7516864" cy="4491943"/>
            <a:chOff x="0" y="0"/>
            <a:chExt cx="14662763" cy="876220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4662763" cy="8762204"/>
              <a:chOff x="0" y="0"/>
              <a:chExt cx="11872966" cy="709507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872966" cy="7095109"/>
              </a:xfrm>
              <a:custGeom>
                <a:avLst/>
                <a:gdLst/>
                <a:ahLst/>
                <a:cxnLst/>
                <a:rect l="l" t="t" r="r" b="b"/>
                <a:pathLst>
                  <a:path w="11872966" h="7095109">
                    <a:moveTo>
                      <a:pt x="0" y="0"/>
                    </a:moveTo>
                    <a:lnTo>
                      <a:pt x="0" y="2258695"/>
                    </a:lnTo>
                    <a:cubicBezTo>
                      <a:pt x="254303" y="2885821"/>
                      <a:pt x="778616" y="3908806"/>
                      <a:pt x="1867632" y="4865751"/>
                    </a:cubicBezTo>
                    <a:cubicBezTo>
                      <a:pt x="2898009" y="5771134"/>
                      <a:pt x="4203930" y="6375273"/>
                      <a:pt x="5618604" y="6728206"/>
                    </a:cubicBezTo>
                    <a:cubicBezTo>
                      <a:pt x="6591688" y="6970903"/>
                      <a:pt x="7606208" y="7094855"/>
                      <a:pt x="8620429" y="7095109"/>
                    </a:cubicBezTo>
                    <a:lnTo>
                      <a:pt x="8627159" y="7095109"/>
                    </a:lnTo>
                    <a:cubicBezTo>
                      <a:pt x="9084158" y="7094982"/>
                      <a:pt x="9541006" y="7069709"/>
                      <a:pt x="9994264" y="7019036"/>
                    </a:cubicBezTo>
                    <a:cubicBezTo>
                      <a:pt x="10604292" y="6950710"/>
                      <a:pt x="11206990" y="6837553"/>
                      <a:pt x="11797572" y="6691630"/>
                    </a:cubicBezTo>
                    <a:cubicBezTo>
                      <a:pt x="11822554" y="6685407"/>
                      <a:pt x="11849929" y="6677787"/>
                      <a:pt x="11863542" y="6658991"/>
                    </a:cubicBezTo>
                    <a:cubicBezTo>
                      <a:pt x="11868927" y="6651498"/>
                      <a:pt x="11871619" y="6642989"/>
                      <a:pt x="11872966" y="6634226"/>
                    </a:cubicBezTo>
                    <a:lnTo>
                      <a:pt x="11872966" y="6494526"/>
                    </a:lnTo>
                    <a:cubicBezTo>
                      <a:pt x="11860550" y="5142611"/>
                      <a:pt x="11872516" y="3790061"/>
                      <a:pt x="11872966" y="2438146"/>
                    </a:cubicBezTo>
                    <a:lnTo>
                      <a:pt x="11872966" y="0"/>
                    </a:lnTo>
                    <a:close/>
                  </a:path>
                </a:pathLst>
              </a:custGeom>
              <a:solidFill>
                <a:srgbClr val="AC2125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328653" y="0"/>
              <a:ext cx="14268449" cy="8485748"/>
              <a:chOff x="0" y="0"/>
              <a:chExt cx="11972940" cy="712056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1972940" cy="7120560"/>
              </a:xfrm>
              <a:custGeom>
                <a:avLst/>
                <a:gdLst/>
                <a:ahLst/>
                <a:cxnLst/>
                <a:rect l="l" t="t" r="r" b="b"/>
                <a:pathLst>
                  <a:path w="11872966" h="7095109">
                    <a:moveTo>
                      <a:pt x="0" y="0"/>
                    </a:moveTo>
                    <a:lnTo>
                      <a:pt x="0" y="2258695"/>
                    </a:lnTo>
                    <a:cubicBezTo>
                      <a:pt x="254303" y="2885821"/>
                      <a:pt x="778616" y="3908806"/>
                      <a:pt x="1867632" y="4865751"/>
                    </a:cubicBezTo>
                    <a:cubicBezTo>
                      <a:pt x="2898009" y="5771134"/>
                      <a:pt x="4203930" y="6375273"/>
                      <a:pt x="5618604" y="6728206"/>
                    </a:cubicBezTo>
                    <a:cubicBezTo>
                      <a:pt x="6591688" y="6970903"/>
                      <a:pt x="7606208" y="7094855"/>
                      <a:pt x="8620429" y="7095109"/>
                    </a:cubicBezTo>
                    <a:lnTo>
                      <a:pt x="8627159" y="7095109"/>
                    </a:lnTo>
                    <a:cubicBezTo>
                      <a:pt x="9084158" y="7094982"/>
                      <a:pt x="9541006" y="7069709"/>
                      <a:pt x="9994264" y="7019036"/>
                    </a:cubicBezTo>
                    <a:cubicBezTo>
                      <a:pt x="10604292" y="6950710"/>
                      <a:pt x="11206990" y="6837553"/>
                      <a:pt x="11797572" y="6691630"/>
                    </a:cubicBezTo>
                    <a:cubicBezTo>
                      <a:pt x="11822554" y="6685407"/>
                      <a:pt x="11849929" y="6677787"/>
                      <a:pt x="11863542" y="6658991"/>
                    </a:cubicBezTo>
                    <a:cubicBezTo>
                      <a:pt x="11868927" y="6651498"/>
                      <a:pt x="11871619" y="6642989"/>
                      <a:pt x="11872966" y="6634226"/>
                    </a:cubicBezTo>
                    <a:lnTo>
                      <a:pt x="11872966" y="6494526"/>
                    </a:lnTo>
                    <a:cubicBezTo>
                      <a:pt x="11860550" y="5142611"/>
                      <a:pt x="11872516" y="3790061"/>
                      <a:pt x="11872966" y="2438146"/>
                    </a:cubicBezTo>
                    <a:lnTo>
                      <a:pt x="11872966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4908" b="-4908"/>
                </a:stretch>
              </a:blip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-2050977" y="-1"/>
            <a:ext cx="9269462" cy="1029815"/>
            <a:chOff x="0" y="0"/>
            <a:chExt cx="2542554" cy="2824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2554" cy="282472"/>
            </a:xfrm>
            <a:custGeom>
              <a:avLst/>
              <a:gdLst/>
              <a:ahLst/>
              <a:cxnLst/>
              <a:rect l="l" t="t" r="r" b="b"/>
              <a:pathLst>
                <a:path w="2542554" h="282472">
                  <a:moveTo>
                    <a:pt x="29115" y="0"/>
                  </a:moveTo>
                  <a:lnTo>
                    <a:pt x="2513438" y="0"/>
                  </a:lnTo>
                  <a:cubicBezTo>
                    <a:pt x="2529518" y="0"/>
                    <a:pt x="2542554" y="13035"/>
                    <a:pt x="2542554" y="29115"/>
                  </a:cubicBezTo>
                  <a:lnTo>
                    <a:pt x="2542554" y="253356"/>
                  </a:lnTo>
                  <a:cubicBezTo>
                    <a:pt x="2542554" y="269436"/>
                    <a:pt x="2529518" y="282472"/>
                    <a:pt x="2513438" y="282472"/>
                  </a:cubicBezTo>
                  <a:lnTo>
                    <a:pt x="29115" y="282472"/>
                  </a:lnTo>
                  <a:cubicBezTo>
                    <a:pt x="13035" y="282472"/>
                    <a:pt x="0" y="269436"/>
                    <a:pt x="0" y="253356"/>
                  </a:cubicBezTo>
                  <a:lnTo>
                    <a:pt x="0" y="29115"/>
                  </a:lnTo>
                  <a:cubicBezTo>
                    <a:pt x="0" y="13035"/>
                    <a:pt x="13035" y="0"/>
                    <a:pt x="29115" y="0"/>
                  </a:cubicBezTo>
                  <a:close/>
                </a:path>
              </a:pathLst>
            </a:custGeom>
            <a:solidFill>
              <a:srgbClr val="AC212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542554" cy="330097"/>
            </a:xfrm>
            <a:prstGeom prst="rect">
              <a:avLst/>
            </a:prstGeom>
          </p:spPr>
          <p:txBody>
            <a:bodyPr lIns="27065" tIns="27065" rIns="27065" bIns="27065" rtlCol="0" anchor="ctr"/>
            <a:lstStyle/>
            <a:p>
              <a:pPr algn="ctr">
                <a:lnSpc>
                  <a:spcPts val="1447"/>
                </a:lnSpc>
              </a:pPr>
              <a:endParaRPr sz="572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0380" y="8702558"/>
            <a:ext cx="6859157" cy="1203442"/>
            <a:chOff x="0" y="0"/>
            <a:chExt cx="2786555" cy="4889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86555" cy="488902"/>
            </a:xfrm>
            <a:custGeom>
              <a:avLst/>
              <a:gdLst/>
              <a:ahLst/>
              <a:cxnLst/>
              <a:rect l="l" t="t" r="r" b="b"/>
              <a:pathLst>
                <a:path w="2786555" h="488902">
                  <a:moveTo>
                    <a:pt x="0" y="0"/>
                  </a:moveTo>
                  <a:lnTo>
                    <a:pt x="2786555" y="0"/>
                  </a:lnTo>
                  <a:lnTo>
                    <a:pt x="2786555" y="488902"/>
                  </a:lnTo>
                  <a:lnTo>
                    <a:pt x="0" y="488902"/>
                  </a:lnTo>
                  <a:close/>
                </a:path>
              </a:pathLst>
            </a:custGeom>
            <a:solidFill>
              <a:srgbClr val="AC212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786555" cy="517477"/>
            </a:xfrm>
            <a:prstGeom prst="rect">
              <a:avLst/>
            </a:prstGeom>
          </p:spPr>
          <p:txBody>
            <a:bodyPr lIns="27065" tIns="27065" rIns="27065" bIns="27065" rtlCol="0" anchor="ctr"/>
            <a:lstStyle/>
            <a:p>
              <a:pPr algn="ctr">
                <a:lnSpc>
                  <a:spcPts val="1044"/>
                </a:lnSpc>
                <a:spcBef>
                  <a:spcPct val="0"/>
                </a:spcBef>
              </a:pPr>
              <a:endParaRPr sz="572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910917" y="8408364"/>
            <a:ext cx="1620521" cy="1620521"/>
            <a:chOff x="0" y="0"/>
            <a:chExt cx="3175961" cy="317596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3175961" cy="3175961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7517" tIns="27517" rIns="27517" bIns="27517" rtlCol="0" anchor="ctr"/>
              <a:lstStyle/>
              <a:p>
                <a:pPr algn="ctr">
                  <a:lnSpc>
                    <a:spcPts val="1044"/>
                  </a:lnSpc>
                  <a:spcBef>
                    <a:spcPct val="0"/>
                  </a:spcBef>
                </a:pPr>
                <a:endParaRPr sz="572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328358" y="729858"/>
              <a:ext cx="2519246" cy="1555767"/>
            </a:xfrm>
            <a:custGeom>
              <a:avLst/>
              <a:gdLst/>
              <a:ahLst/>
              <a:cxnLst/>
              <a:rect l="l" t="t" r="r" b="b"/>
              <a:pathLst>
                <a:path w="2519246" h="1555767">
                  <a:moveTo>
                    <a:pt x="0" y="0"/>
                  </a:moveTo>
                  <a:lnTo>
                    <a:pt x="2519245" y="0"/>
                  </a:lnTo>
                  <a:lnTo>
                    <a:pt x="2519245" y="1555767"/>
                  </a:lnTo>
                  <a:lnTo>
                    <a:pt x="0" y="1555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40" r="-1185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210405" y="211853"/>
            <a:ext cx="6397589" cy="713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13"/>
              </a:lnSpc>
            </a:pPr>
            <a:r>
              <a:rPr lang="en-US" sz="2800" dirty="0">
                <a:solidFill>
                  <a:srgbClr val="FFFFFF"/>
                </a:solidFill>
                <a:latin typeface="Anton"/>
              </a:rPr>
              <a:t>KHÔNG CẦN LÀ NGƯỜI MỸ VẪN MƯỢN NỢ MUA NHÀ Ở MỸ ĐƯỢC!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4307" y="4193626"/>
            <a:ext cx="2186156" cy="821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96"/>
              </a:lnSpc>
            </a:pPr>
            <a:r>
              <a:rPr lang="en-US" sz="5268" spc="-231" dirty="0">
                <a:solidFill>
                  <a:srgbClr val="000000"/>
                </a:solidFill>
                <a:latin typeface="Antonio Bold"/>
              </a:rPr>
              <a:t>FOREIGN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4307" y="4899826"/>
            <a:ext cx="2894531" cy="821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96"/>
              </a:lnSpc>
            </a:pPr>
            <a:r>
              <a:rPr lang="en-US" sz="5268" spc="-231" dirty="0">
                <a:solidFill>
                  <a:srgbClr val="AC2125"/>
                </a:solidFill>
                <a:latin typeface="Antonio Bold"/>
              </a:rPr>
              <a:t>NATIONALS</a:t>
            </a:r>
          </a:p>
        </p:txBody>
      </p:sp>
      <p:sp>
        <p:nvSpPr>
          <p:cNvPr id="21" name="Freeform 21"/>
          <p:cNvSpPr/>
          <p:nvPr/>
        </p:nvSpPr>
        <p:spPr>
          <a:xfrm flipH="1">
            <a:off x="-20380" y="7268474"/>
            <a:ext cx="2644312" cy="2644312"/>
          </a:xfrm>
          <a:custGeom>
            <a:avLst/>
            <a:gdLst/>
            <a:ahLst/>
            <a:cxnLst/>
            <a:rect l="l" t="t" r="r" b="b"/>
            <a:pathLst>
              <a:path w="3886821" h="3886821">
                <a:moveTo>
                  <a:pt x="3886820" y="0"/>
                </a:moveTo>
                <a:lnTo>
                  <a:pt x="0" y="0"/>
                </a:lnTo>
                <a:lnTo>
                  <a:pt x="0" y="3886821"/>
                </a:lnTo>
                <a:lnTo>
                  <a:pt x="3886820" y="3886821"/>
                </a:lnTo>
                <a:lnTo>
                  <a:pt x="388682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92546" y="5733435"/>
            <a:ext cx="3552548" cy="45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5"/>
              </a:lnSpc>
            </a:pPr>
            <a:r>
              <a:rPr lang="en-US" sz="2911" spc="-128" dirty="0">
                <a:solidFill>
                  <a:srgbClr val="000000"/>
                </a:solidFill>
                <a:latin typeface="Antonio Bold"/>
              </a:rPr>
              <a:t>(INVESTMENT ONLY)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72536" y="6353251"/>
            <a:ext cx="244181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95"/>
              </a:lnSpc>
            </a:pPr>
            <a:r>
              <a:rPr lang="en-US" sz="1400" dirty="0" err="1">
                <a:solidFill>
                  <a:srgbClr val="000000"/>
                </a:solidFill>
                <a:latin typeface="Inter Bold"/>
              </a:rPr>
              <a:t>Chỉ</a:t>
            </a:r>
            <a:r>
              <a:rPr lang="en-US" sz="1400" dirty="0">
                <a:solidFill>
                  <a:srgbClr val="000000"/>
                </a:solidFill>
                <a:latin typeface="Inter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Inter Bold"/>
              </a:rPr>
              <a:t>cần</a:t>
            </a:r>
            <a:r>
              <a:rPr lang="en-US" sz="1400" dirty="0">
                <a:solidFill>
                  <a:srgbClr val="000000"/>
                </a:solidFill>
                <a:latin typeface="Inter Bold"/>
              </a:rPr>
              <a:t> 25% </a:t>
            </a:r>
            <a:r>
              <a:rPr lang="en-US" sz="1400" dirty="0" err="1">
                <a:solidFill>
                  <a:srgbClr val="000000"/>
                </a:solidFill>
                <a:latin typeface="Inter Bold"/>
              </a:rPr>
              <a:t>tiền</a:t>
            </a:r>
            <a:r>
              <a:rPr lang="en-US" sz="1400" dirty="0">
                <a:solidFill>
                  <a:srgbClr val="000000"/>
                </a:solidFill>
                <a:latin typeface="Inter Bold"/>
              </a:rPr>
              <a:t> down payment </a:t>
            </a:r>
            <a:r>
              <a:rPr lang="en-US" sz="1400" dirty="0" err="1">
                <a:solidFill>
                  <a:srgbClr val="000000"/>
                </a:solidFill>
                <a:latin typeface="Inter Bold"/>
              </a:rPr>
              <a:t>của</a:t>
            </a:r>
            <a:r>
              <a:rPr lang="en-US" sz="1400" dirty="0">
                <a:solidFill>
                  <a:srgbClr val="000000"/>
                </a:solidFill>
                <a:latin typeface="Inter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Inter Bold"/>
              </a:rPr>
              <a:t>người</a:t>
            </a:r>
            <a:r>
              <a:rPr lang="en-US" sz="1400" dirty="0">
                <a:solidFill>
                  <a:srgbClr val="000000"/>
                </a:solidFill>
                <a:latin typeface="Inter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Inter Bold"/>
              </a:rPr>
              <a:t>mua</a:t>
            </a:r>
            <a:r>
              <a:rPr lang="en-US" sz="1400" dirty="0">
                <a:solidFill>
                  <a:srgbClr val="000000"/>
                </a:solidFill>
                <a:latin typeface="Inter Bold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Inter Bold"/>
              </a:rPr>
              <a:t>còn</a:t>
            </a:r>
            <a:r>
              <a:rPr lang="en-US" sz="1400" dirty="0">
                <a:solidFill>
                  <a:srgbClr val="000000"/>
                </a:solidFill>
                <a:latin typeface="Inter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Inter Bold"/>
              </a:rPr>
              <a:t>lại</a:t>
            </a:r>
            <a:r>
              <a:rPr lang="en-US" sz="1400" dirty="0">
                <a:solidFill>
                  <a:srgbClr val="000000"/>
                </a:solidFill>
                <a:latin typeface="Inter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Inter Bold"/>
              </a:rPr>
              <a:t>mượn</a:t>
            </a:r>
            <a:r>
              <a:rPr lang="en-US" sz="1400" dirty="0">
                <a:solidFill>
                  <a:srgbClr val="000000"/>
                </a:solidFill>
                <a:latin typeface="Inter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Inter Bold"/>
              </a:rPr>
              <a:t>của</a:t>
            </a:r>
            <a:r>
              <a:rPr lang="en-US" sz="1400" dirty="0">
                <a:solidFill>
                  <a:srgbClr val="000000"/>
                </a:solidFill>
                <a:latin typeface="Inter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Inter Bold"/>
              </a:rPr>
              <a:t>ngân</a:t>
            </a:r>
            <a:r>
              <a:rPr lang="en-US" sz="1400" dirty="0">
                <a:solidFill>
                  <a:srgbClr val="000000"/>
                </a:solidFill>
                <a:latin typeface="Inter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Inter Bold"/>
              </a:rPr>
              <a:t>hàng</a:t>
            </a:r>
            <a:r>
              <a:rPr lang="en-US" sz="1400" dirty="0">
                <a:solidFill>
                  <a:srgbClr val="000000"/>
                </a:solidFill>
                <a:latin typeface="Inter Bold"/>
              </a:rPr>
              <a:t>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197807" y="4926624"/>
            <a:ext cx="2523370" cy="373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91"/>
              </a:lnSpc>
            </a:pPr>
            <a:r>
              <a:rPr lang="en-US" sz="2800" dirty="0" err="1">
                <a:solidFill>
                  <a:srgbClr val="000000"/>
                </a:solidFill>
                <a:latin typeface="Anton"/>
              </a:rPr>
              <a:t>Dễ</a:t>
            </a:r>
            <a:r>
              <a:rPr lang="en-US" sz="2800" dirty="0">
                <a:solidFill>
                  <a:srgbClr val="000000"/>
                </a:solidFill>
                <a:latin typeface="Anton"/>
              </a:rPr>
              <a:t> &amp; </a:t>
            </a:r>
            <a:r>
              <a:rPr lang="en-US" sz="2800" dirty="0" err="1">
                <a:solidFill>
                  <a:srgbClr val="000000"/>
                </a:solidFill>
                <a:latin typeface="Anton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Anton"/>
              </a:rPr>
              <a:t>!</a:t>
            </a:r>
          </a:p>
        </p:txBody>
      </p:sp>
      <p:sp>
        <p:nvSpPr>
          <p:cNvPr id="25" name="Freeform 25"/>
          <p:cNvSpPr/>
          <p:nvPr/>
        </p:nvSpPr>
        <p:spPr>
          <a:xfrm>
            <a:off x="3152072" y="5536281"/>
            <a:ext cx="171229" cy="171229"/>
          </a:xfrm>
          <a:custGeom>
            <a:avLst/>
            <a:gdLst/>
            <a:ahLst/>
            <a:cxnLst/>
            <a:rect l="l" t="t" r="r" b="b"/>
            <a:pathLst>
              <a:path w="316115" h="316115">
                <a:moveTo>
                  <a:pt x="0" y="0"/>
                </a:moveTo>
                <a:lnTo>
                  <a:pt x="316115" y="0"/>
                </a:lnTo>
                <a:lnTo>
                  <a:pt x="316115" y="316114"/>
                </a:lnTo>
                <a:lnTo>
                  <a:pt x="0" y="316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3416314" y="5536369"/>
            <a:ext cx="3078719" cy="19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68"/>
              </a:lnSpc>
            </a:pPr>
            <a:r>
              <a:rPr lang="en-US" sz="1200" spc="-11" dirty="0">
                <a:solidFill>
                  <a:srgbClr val="000000"/>
                </a:solidFill>
                <a:latin typeface="Inter Bold"/>
              </a:rPr>
              <a:t>Loan </a:t>
            </a:r>
            <a:r>
              <a:rPr lang="en-US" sz="1600" spc="-11" dirty="0">
                <a:solidFill>
                  <a:srgbClr val="000000"/>
                </a:solidFill>
                <a:latin typeface="Inter Bold"/>
              </a:rPr>
              <a:t>amount</a:t>
            </a:r>
            <a:r>
              <a:rPr lang="en-US" sz="1200" spc="-11" dirty="0">
                <a:solidFill>
                  <a:srgbClr val="000000"/>
                </a:solidFill>
                <a:latin typeface="Inter Bold"/>
              </a:rPr>
              <a:t> $300,000 - $3,000,000</a:t>
            </a:r>
          </a:p>
        </p:txBody>
      </p:sp>
      <p:sp>
        <p:nvSpPr>
          <p:cNvPr id="27" name="AutoShape 27"/>
          <p:cNvSpPr/>
          <p:nvPr/>
        </p:nvSpPr>
        <p:spPr>
          <a:xfrm flipH="1">
            <a:off x="2887813" y="4899826"/>
            <a:ext cx="7787" cy="3126194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Freeform 28"/>
          <p:cNvSpPr/>
          <p:nvPr/>
        </p:nvSpPr>
        <p:spPr>
          <a:xfrm>
            <a:off x="3132908" y="5995805"/>
            <a:ext cx="171229" cy="171229"/>
          </a:xfrm>
          <a:custGeom>
            <a:avLst/>
            <a:gdLst/>
            <a:ahLst/>
            <a:cxnLst/>
            <a:rect l="l" t="t" r="r" b="b"/>
            <a:pathLst>
              <a:path w="316115" h="316115">
                <a:moveTo>
                  <a:pt x="0" y="0"/>
                </a:moveTo>
                <a:lnTo>
                  <a:pt x="316115" y="0"/>
                </a:lnTo>
                <a:lnTo>
                  <a:pt x="316115" y="316115"/>
                </a:lnTo>
                <a:lnTo>
                  <a:pt x="0" y="316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452719" y="6022052"/>
            <a:ext cx="2762344" cy="180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68"/>
              </a:lnSpc>
            </a:pPr>
            <a:r>
              <a:rPr lang="en-US" sz="1200" spc="-11" dirty="0">
                <a:solidFill>
                  <a:srgbClr val="000000"/>
                </a:solidFill>
                <a:latin typeface="Inter Bold"/>
              </a:rPr>
              <a:t>30YR Fixed, 5YR IO + 25 YR Fixed</a:t>
            </a:r>
          </a:p>
        </p:txBody>
      </p:sp>
      <p:sp>
        <p:nvSpPr>
          <p:cNvPr id="30" name="Freeform 30"/>
          <p:cNvSpPr/>
          <p:nvPr/>
        </p:nvSpPr>
        <p:spPr>
          <a:xfrm>
            <a:off x="3136885" y="6507195"/>
            <a:ext cx="171229" cy="171229"/>
          </a:xfrm>
          <a:custGeom>
            <a:avLst/>
            <a:gdLst/>
            <a:ahLst/>
            <a:cxnLst/>
            <a:rect l="l" t="t" r="r" b="b"/>
            <a:pathLst>
              <a:path w="316115" h="316115">
                <a:moveTo>
                  <a:pt x="0" y="0"/>
                </a:moveTo>
                <a:lnTo>
                  <a:pt x="316115" y="0"/>
                </a:lnTo>
                <a:lnTo>
                  <a:pt x="316115" y="316114"/>
                </a:lnTo>
                <a:lnTo>
                  <a:pt x="0" y="316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3456696" y="6494374"/>
            <a:ext cx="2762344" cy="180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68"/>
              </a:lnSpc>
            </a:pPr>
            <a:r>
              <a:rPr lang="en-US" sz="1200" spc="-11" dirty="0">
                <a:solidFill>
                  <a:srgbClr val="000000"/>
                </a:solidFill>
                <a:latin typeface="Inter Bold"/>
              </a:rPr>
              <a:t>LTV Max: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306927" y="6751027"/>
            <a:ext cx="2402271" cy="526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1830" lvl="1" indent="-115915">
              <a:lnSpc>
                <a:spcPts val="1395"/>
              </a:lnSpc>
              <a:buFont typeface="Arial"/>
              <a:buChar char="•"/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75% LTV purchase (25% down payment)</a:t>
            </a:r>
          </a:p>
          <a:p>
            <a:pPr>
              <a:lnSpc>
                <a:spcPts val="1395"/>
              </a:lnSpc>
            </a:pPr>
            <a:endParaRPr lang="en-US" sz="1100" dirty="0">
              <a:solidFill>
                <a:srgbClr val="000000"/>
              </a:solidFill>
              <a:latin typeface="Inter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3152071" y="7287663"/>
            <a:ext cx="171229" cy="171229"/>
          </a:xfrm>
          <a:custGeom>
            <a:avLst/>
            <a:gdLst/>
            <a:ahLst/>
            <a:cxnLst/>
            <a:rect l="l" t="t" r="r" b="b"/>
            <a:pathLst>
              <a:path w="316115" h="316115">
                <a:moveTo>
                  <a:pt x="0" y="0"/>
                </a:moveTo>
                <a:lnTo>
                  <a:pt x="316115" y="0"/>
                </a:lnTo>
                <a:lnTo>
                  <a:pt x="316115" y="316115"/>
                </a:lnTo>
                <a:lnTo>
                  <a:pt x="0" y="316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452719" y="7284117"/>
            <a:ext cx="2762344" cy="178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68"/>
              </a:lnSpc>
            </a:pPr>
            <a:r>
              <a:rPr lang="en-US" sz="1129" spc="-11" dirty="0">
                <a:solidFill>
                  <a:srgbClr val="000000"/>
                </a:solidFill>
                <a:latin typeface="Inter Bold"/>
              </a:rPr>
              <a:t>No Reserves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226325" y="7883196"/>
            <a:ext cx="3215131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95"/>
              </a:lnSpc>
            </a:pPr>
            <a:r>
              <a:rPr lang="en-US" sz="1400" dirty="0" err="1">
                <a:solidFill>
                  <a:srgbClr val="000000"/>
                </a:solidFill>
                <a:latin typeface="Inter Bold"/>
              </a:rPr>
              <a:t>Nhanh</a:t>
            </a:r>
            <a:r>
              <a:rPr lang="en-US" sz="1400" dirty="0">
                <a:solidFill>
                  <a:srgbClr val="000000"/>
                </a:solidFill>
                <a:latin typeface="Inter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Inter Bold"/>
              </a:rPr>
              <a:t>nhất</a:t>
            </a:r>
            <a:r>
              <a:rPr lang="en-US" sz="1400" dirty="0">
                <a:solidFill>
                  <a:srgbClr val="000000"/>
                </a:solidFill>
                <a:latin typeface="Inter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Inter Bold"/>
              </a:rPr>
              <a:t>là</a:t>
            </a:r>
            <a:r>
              <a:rPr lang="en-US" sz="1400" dirty="0">
                <a:solidFill>
                  <a:srgbClr val="000000"/>
                </a:solidFill>
                <a:latin typeface="Inter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Inter Bold"/>
              </a:rPr>
              <a:t>gọi</a:t>
            </a:r>
            <a:r>
              <a:rPr lang="en-US" sz="1400" dirty="0">
                <a:solidFill>
                  <a:srgbClr val="000000"/>
                </a:solidFill>
                <a:latin typeface="Inter Bold"/>
              </a:rPr>
              <a:t> 408-393-2068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2458410" y="8740368"/>
            <a:ext cx="2558972" cy="1099393"/>
            <a:chOff x="0" y="-57150"/>
            <a:chExt cx="5015176" cy="2154633"/>
          </a:xfrm>
        </p:grpSpPr>
        <p:sp>
          <p:nvSpPr>
            <p:cNvPr id="37" name="Freeform 37"/>
            <p:cNvSpPr/>
            <p:nvPr/>
          </p:nvSpPr>
          <p:spPr>
            <a:xfrm>
              <a:off x="74171" y="1312646"/>
              <a:ext cx="307737" cy="307737"/>
            </a:xfrm>
            <a:custGeom>
              <a:avLst/>
              <a:gdLst/>
              <a:ahLst/>
              <a:cxnLst/>
              <a:rect l="l" t="t" r="r" b="b"/>
              <a:pathLst>
                <a:path w="307737" h="307737">
                  <a:moveTo>
                    <a:pt x="0" y="0"/>
                  </a:moveTo>
                  <a:lnTo>
                    <a:pt x="307737" y="0"/>
                  </a:lnTo>
                  <a:lnTo>
                    <a:pt x="307737" y="307737"/>
                  </a:lnTo>
                  <a:lnTo>
                    <a:pt x="0" y="307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74171" y="1777140"/>
              <a:ext cx="307737" cy="307737"/>
            </a:xfrm>
            <a:custGeom>
              <a:avLst/>
              <a:gdLst/>
              <a:ahLst/>
              <a:cxnLst/>
              <a:rect l="l" t="t" r="r" b="b"/>
              <a:pathLst>
                <a:path w="307737" h="307737">
                  <a:moveTo>
                    <a:pt x="0" y="0"/>
                  </a:moveTo>
                  <a:lnTo>
                    <a:pt x="307737" y="0"/>
                  </a:lnTo>
                  <a:lnTo>
                    <a:pt x="307737" y="307737"/>
                  </a:lnTo>
                  <a:lnTo>
                    <a:pt x="0" y="307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501610" y="1739041"/>
              <a:ext cx="3338430" cy="358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180"/>
                </a:lnSpc>
                <a:spcBef>
                  <a:spcPct val="0"/>
                </a:spcBef>
              </a:pPr>
              <a:r>
                <a:rPr lang="en-US" sz="842">
                  <a:solidFill>
                    <a:srgbClr val="FFFFFF"/>
                  </a:solidFill>
                  <a:latin typeface="Poppins"/>
                </a:rPr>
                <a:t>408-393-2068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4257258" cy="508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  <a:spcBef>
                  <a:spcPct val="0"/>
                </a:spcBef>
              </a:pPr>
              <a:r>
                <a:rPr lang="en-US" sz="1199" dirty="0">
                  <a:solidFill>
                    <a:srgbClr val="FFFFFF"/>
                  </a:solidFill>
                  <a:latin typeface="Poppins Bold"/>
                </a:rPr>
                <a:t> MINH CHAU NGUYEN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4171" y="374380"/>
              <a:ext cx="2495476" cy="382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15"/>
                </a:lnSpc>
                <a:spcBef>
                  <a:spcPct val="0"/>
                </a:spcBef>
              </a:pPr>
              <a:r>
                <a:rPr lang="en-US" sz="842" dirty="0">
                  <a:solidFill>
                    <a:srgbClr val="FFFFFF"/>
                  </a:solidFill>
                  <a:latin typeface="Poppins"/>
                </a:rPr>
                <a:t>Loan Manager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501610" y="1274547"/>
              <a:ext cx="4362728" cy="358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180"/>
                </a:lnSpc>
                <a:spcBef>
                  <a:spcPct val="0"/>
                </a:spcBef>
              </a:pPr>
              <a:r>
                <a:rPr lang="en-US" sz="842">
                  <a:solidFill>
                    <a:srgbClr val="FFFFFF"/>
                  </a:solidFill>
                  <a:latin typeface="Poppins"/>
                </a:rPr>
                <a:t>mchau@pacificwide.com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4171" y="800634"/>
              <a:ext cx="4941005" cy="357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5"/>
                </a:lnSpc>
                <a:spcBef>
                  <a:spcPct val="0"/>
                </a:spcBef>
              </a:pPr>
              <a:r>
                <a:rPr lang="en-US" sz="772" dirty="0">
                  <a:solidFill>
                    <a:srgbClr val="FFFFFF"/>
                  </a:solidFill>
                  <a:latin typeface="Garet"/>
                </a:rPr>
                <a:t>NMLS No. 348726 - </a:t>
              </a:r>
              <a:r>
                <a:rPr lang="en-US" sz="772" dirty="0" err="1">
                  <a:solidFill>
                    <a:srgbClr val="FFFFFF"/>
                  </a:solidFill>
                  <a:latin typeface="Garet"/>
                </a:rPr>
                <a:t>CalBRE</a:t>
              </a:r>
              <a:r>
                <a:rPr lang="en-US" sz="772" dirty="0">
                  <a:solidFill>
                    <a:srgbClr val="FFFFFF"/>
                  </a:solidFill>
                  <a:latin typeface="Garet"/>
                </a:rPr>
                <a:t> No. 01392364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D68B8B17-999E-499A-9EC4-076DC830194B}"/>
              </a:ext>
            </a:extLst>
          </p:cNvPr>
          <p:cNvSpPr/>
          <p:nvPr/>
        </p:nvSpPr>
        <p:spPr>
          <a:xfrm>
            <a:off x="-2159564" y="0"/>
            <a:ext cx="2124869" cy="984612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1C2A38-C52E-3526-5F61-8D8CBD848E3F}"/>
              </a:ext>
            </a:extLst>
          </p:cNvPr>
          <p:cNvSpPr/>
          <p:nvPr/>
        </p:nvSpPr>
        <p:spPr>
          <a:xfrm>
            <a:off x="6877029" y="2711"/>
            <a:ext cx="2124869" cy="984612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FD2E29B-A8B3-8BA3-DBE3-9097BF6D5A1D}"/>
              </a:ext>
            </a:extLst>
          </p:cNvPr>
          <p:cNvSpPr/>
          <p:nvPr/>
        </p:nvSpPr>
        <p:spPr>
          <a:xfrm>
            <a:off x="-4038600" y="1335658"/>
            <a:ext cx="2906353" cy="2591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To download, Go to file&gt;Export&gt;Change File Type&gt;Choose Either PNG OR JPG and choose the slide you want to convert to image.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Or you can click shift+F5 and screenshot for better quality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461A55D-723E-FD64-F44A-7A4DBCE0C805}"/>
              </a:ext>
            </a:extLst>
          </p:cNvPr>
          <p:cNvSpPr/>
          <p:nvPr/>
        </p:nvSpPr>
        <p:spPr>
          <a:xfrm>
            <a:off x="-4087289" y="4392040"/>
            <a:ext cx="2906353" cy="2591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Remove any background on your picture you can email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ivan.hustleph@gmail.com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go to this website: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https://www.remove.bg/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93303">
            <a:off x="-174704" y="-1020592"/>
            <a:ext cx="7468130" cy="5686903"/>
            <a:chOff x="0" y="0"/>
            <a:chExt cx="6346952" cy="4923282"/>
          </a:xfrm>
        </p:grpSpPr>
        <p:sp>
          <p:nvSpPr>
            <p:cNvPr id="3" name="Freeform 3"/>
            <p:cNvSpPr/>
            <p:nvPr/>
          </p:nvSpPr>
          <p:spPr>
            <a:xfrm>
              <a:off x="-95250" y="0"/>
              <a:ext cx="6455029" cy="4962271"/>
            </a:xfrm>
            <a:custGeom>
              <a:avLst/>
              <a:gdLst/>
              <a:ahLst/>
              <a:cxnLst/>
              <a:rect l="l" t="t" r="r" b="b"/>
              <a:pathLst>
                <a:path w="6455029" h="4962271">
                  <a:moveTo>
                    <a:pt x="6422771" y="4524121"/>
                  </a:moveTo>
                  <a:cubicBezTo>
                    <a:pt x="6422771" y="4524121"/>
                    <a:pt x="6422898" y="4524121"/>
                    <a:pt x="6422898" y="4523994"/>
                  </a:cubicBezTo>
                  <a:cubicBezTo>
                    <a:pt x="6423660" y="4524629"/>
                    <a:pt x="6425184" y="4526026"/>
                    <a:pt x="6430391" y="4530217"/>
                  </a:cubicBezTo>
                  <a:cubicBezTo>
                    <a:pt x="6430391" y="4530217"/>
                    <a:pt x="6430264" y="4530090"/>
                    <a:pt x="6422771" y="4524121"/>
                  </a:cubicBezTo>
                  <a:close/>
                  <a:moveTo>
                    <a:pt x="6442202" y="4153408"/>
                  </a:moveTo>
                  <a:cubicBezTo>
                    <a:pt x="6412357" y="3041523"/>
                    <a:pt x="6434963" y="1872361"/>
                    <a:pt x="6434963" y="802513"/>
                  </a:cubicBezTo>
                  <a:cubicBezTo>
                    <a:pt x="6429756" y="557530"/>
                    <a:pt x="6423025" y="232664"/>
                    <a:pt x="6435471" y="0"/>
                  </a:cubicBezTo>
                  <a:cubicBezTo>
                    <a:pt x="6340856" y="43815"/>
                    <a:pt x="6292723" y="17653"/>
                    <a:pt x="6189345" y="30353"/>
                  </a:cubicBezTo>
                  <a:cubicBezTo>
                    <a:pt x="6158230" y="54610"/>
                    <a:pt x="6113653" y="95250"/>
                    <a:pt x="6032754" y="100838"/>
                  </a:cubicBezTo>
                  <a:cubicBezTo>
                    <a:pt x="6051296" y="140081"/>
                    <a:pt x="5826633" y="118237"/>
                    <a:pt x="5609463" y="140970"/>
                  </a:cubicBezTo>
                  <a:cubicBezTo>
                    <a:pt x="5598033" y="165735"/>
                    <a:pt x="5531739" y="104521"/>
                    <a:pt x="5356733" y="101854"/>
                  </a:cubicBezTo>
                  <a:cubicBezTo>
                    <a:pt x="5354828" y="118110"/>
                    <a:pt x="5116703" y="153416"/>
                    <a:pt x="4944872" y="100965"/>
                  </a:cubicBezTo>
                  <a:cubicBezTo>
                    <a:pt x="4882007" y="161544"/>
                    <a:pt x="4821047" y="124968"/>
                    <a:pt x="4739132" y="121412"/>
                  </a:cubicBezTo>
                  <a:cubicBezTo>
                    <a:pt x="4621657" y="144526"/>
                    <a:pt x="4459605" y="124206"/>
                    <a:pt x="4311396" y="172085"/>
                  </a:cubicBezTo>
                  <a:cubicBezTo>
                    <a:pt x="4219067" y="133223"/>
                    <a:pt x="4027424" y="199009"/>
                    <a:pt x="3931031" y="196723"/>
                  </a:cubicBezTo>
                  <a:cubicBezTo>
                    <a:pt x="3885819" y="136779"/>
                    <a:pt x="3722116" y="352171"/>
                    <a:pt x="3575812" y="303657"/>
                  </a:cubicBezTo>
                  <a:cubicBezTo>
                    <a:pt x="3504692" y="355600"/>
                    <a:pt x="3449828" y="374396"/>
                    <a:pt x="3392551" y="345821"/>
                  </a:cubicBezTo>
                  <a:cubicBezTo>
                    <a:pt x="3287395" y="370840"/>
                    <a:pt x="3172714" y="364617"/>
                    <a:pt x="3055874" y="344678"/>
                  </a:cubicBezTo>
                  <a:cubicBezTo>
                    <a:pt x="3009519" y="349885"/>
                    <a:pt x="2957830" y="382524"/>
                    <a:pt x="2883535" y="359664"/>
                  </a:cubicBezTo>
                  <a:cubicBezTo>
                    <a:pt x="2783459" y="392811"/>
                    <a:pt x="2630551" y="439166"/>
                    <a:pt x="2468118" y="438658"/>
                  </a:cubicBezTo>
                  <a:cubicBezTo>
                    <a:pt x="2441702" y="466598"/>
                    <a:pt x="2397633" y="458724"/>
                    <a:pt x="2349754" y="489331"/>
                  </a:cubicBezTo>
                  <a:cubicBezTo>
                    <a:pt x="2347341" y="468757"/>
                    <a:pt x="2297049" y="476631"/>
                    <a:pt x="2277745" y="481584"/>
                  </a:cubicBezTo>
                  <a:cubicBezTo>
                    <a:pt x="2273300" y="468757"/>
                    <a:pt x="2252853" y="451739"/>
                    <a:pt x="2239772" y="478409"/>
                  </a:cubicBezTo>
                  <a:cubicBezTo>
                    <a:pt x="2202434" y="438150"/>
                    <a:pt x="2004060" y="530860"/>
                    <a:pt x="1715516" y="567944"/>
                  </a:cubicBezTo>
                  <a:cubicBezTo>
                    <a:pt x="1618234" y="580644"/>
                    <a:pt x="1545209" y="585851"/>
                    <a:pt x="1430909" y="592963"/>
                  </a:cubicBezTo>
                  <a:cubicBezTo>
                    <a:pt x="1360170" y="538988"/>
                    <a:pt x="1274572" y="607695"/>
                    <a:pt x="1200531" y="622554"/>
                  </a:cubicBezTo>
                  <a:cubicBezTo>
                    <a:pt x="1082929" y="562356"/>
                    <a:pt x="928116" y="690372"/>
                    <a:pt x="767588" y="631571"/>
                  </a:cubicBezTo>
                  <a:cubicBezTo>
                    <a:pt x="607822" y="693547"/>
                    <a:pt x="508000" y="651637"/>
                    <a:pt x="282829" y="663829"/>
                  </a:cubicBezTo>
                  <a:cubicBezTo>
                    <a:pt x="0" y="731901"/>
                    <a:pt x="151511" y="216408"/>
                    <a:pt x="95250" y="3250438"/>
                  </a:cubicBezTo>
                  <a:cubicBezTo>
                    <a:pt x="123825" y="3261360"/>
                    <a:pt x="93091" y="3937127"/>
                    <a:pt x="111887" y="4761484"/>
                  </a:cubicBezTo>
                  <a:cubicBezTo>
                    <a:pt x="91059" y="4783201"/>
                    <a:pt x="116205" y="4848987"/>
                    <a:pt x="181229" y="4823587"/>
                  </a:cubicBezTo>
                  <a:cubicBezTo>
                    <a:pt x="204343" y="4851908"/>
                    <a:pt x="228600" y="4860798"/>
                    <a:pt x="292862" y="4875149"/>
                  </a:cubicBezTo>
                  <a:cubicBezTo>
                    <a:pt x="333756" y="4905756"/>
                    <a:pt x="448437" y="4832985"/>
                    <a:pt x="539496" y="4890008"/>
                  </a:cubicBezTo>
                  <a:cubicBezTo>
                    <a:pt x="569341" y="4860544"/>
                    <a:pt x="583057" y="4910709"/>
                    <a:pt x="613410" y="4893437"/>
                  </a:cubicBezTo>
                  <a:cubicBezTo>
                    <a:pt x="621157" y="4894707"/>
                    <a:pt x="668782" y="4840986"/>
                    <a:pt x="680720" y="4883150"/>
                  </a:cubicBezTo>
                  <a:cubicBezTo>
                    <a:pt x="757809" y="4954397"/>
                    <a:pt x="900303" y="4903343"/>
                    <a:pt x="993902" y="4884039"/>
                  </a:cubicBezTo>
                  <a:cubicBezTo>
                    <a:pt x="1086866" y="4912868"/>
                    <a:pt x="1139190" y="4949063"/>
                    <a:pt x="1366520" y="4896485"/>
                  </a:cubicBezTo>
                  <a:cubicBezTo>
                    <a:pt x="1497711" y="4950841"/>
                    <a:pt x="1581785" y="4870958"/>
                    <a:pt x="1699006" y="4818380"/>
                  </a:cubicBezTo>
                  <a:cubicBezTo>
                    <a:pt x="1786763" y="4880737"/>
                    <a:pt x="1907413" y="4847844"/>
                    <a:pt x="2122424" y="4862703"/>
                  </a:cubicBezTo>
                  <a:cubicBezTo>
                    <a:pt x="2186940" y="4864862"/>
                    <a:pt x="2258568" y="4962271"/>
                    <a:pt x="2339086" y="4870196"/>
                  </a:cubicBezTo>
                  <a:cubicBezTo>
                    <a:pt x="2389251" y="4920488"/>
                    <a:pt x="2513965" y="4852924"/>
                    <a:pt x="2692527" y="4884420"/>
                  </a:cubicBezTo>
                  <a:cubicBezTo>
                    <a:pt x="2805176" y="4787138"/>
                    <a:pt x="2926461" y="4886071"/>
                    <a:pt x="3066669" y="4808601"/>
                  </a:cubicBezTo>
                  <a:cubicBezTo>
                    <a:pt x="3127502" y="4817491"/>
                    <a:pt x="3182239" y="4728210"/>
                    <a:pt x="3263646" y="4737989"/>
                  </a:cubicBezTo>
                  <a:cubicBezTo>
                    <a:pt x="3369691" y="4727829"/>
                    <a:pt x="3486023" y="4682363"/>
                    <a:pt x="3625723" y="4707001"/>
                  </a:cubicBezTo>
                  <a:cubicBezTo>
                    <a:pt x="3737483" y="4675759"/>
                    <a:pt x="3913886" y="4644009"/>
                    <a:pt x="4067302" y="4715764"/>
                  </a:cubicBezTo>
                  <a:cubicBezTo>
                    <a:pt x="4062476" y="4677156"/>
                    <a:pt x="4236212" y="4689221"/>
                    <a:pt x="4359021" y="4663059"/>
                  </a:cubicBezTo>
                  <a:cubicBezTo>
                    <a:pt x="4349242" y="4631690"/>
                    <a:pt x="4432935" y="4671949"/>
                    <a:pt x="4467352" y="4645152"/>
                  </a:cubicBezTo>
                  <a:cubicBezTo>
                    <a:pt x="4495800" y="4607814"/>
                    <a:pt x="4536186" y="4628896"/>
                    <a:pt x="4576445" y="4616958"/>
                  </a:cubicBezTo>
                  <a:cubicBezTo>
                    <a:pt x="4576064" y="4587494"/>
                    <a:pt x="4595749" y="4636008"/>
                    <a:pt x="4637913" y="4604258"/>
                  </a:cubicBezTo>
                  <a:cubicBezTo>
                    <a:pt x="4635500" y="4609719"/>
                    <a:pt x="4681601" y="4549775"/>
                    <a:pt x="4704715" y="4569587"/>
                  </a:cubicBezTo>
                  <a:cubicBezTo>
                    <a:pt x="4797171" y="4591812"/>
                    <a:pt x="4871720" y="4589653"/>
                    <a:pt x="4997704" y="4537710"/>
                  </a:cubicBezTo>
                  <a:cubicBezTo>
                    <a:pt x="5089271" y="4593590"/>
                    <a:pt x="5247005" y="4525137"/>
                    <a:pt x="5341493" y="4503420"/>
                  </a:cubicBezTo>
                  <a:cubicBezTo>
                    <a:pt x="5345811" y="4448810"/>
                    <a:pt x="5680202" y="4462272"/>
                    <a:pt x="5942965" y="4550664"/>
                  </a:cubicBezTo>
                  <a:cubicBezTo>
                    <a:pt x="6038596" y="4558411"/>
                    <a:pt x="6095365" y="4518152"/>
                    <a:pt x="6190869" y="4555998"/>
                  </a:cubicBezTo>
                  <a:cubicBezTo>
                    <a:pt x="6242050" y="4518914"/>
                    <a:pt x="6315837" y="4528947"/>
                    <a:pt x="6411214" y="4523994"/>
                  </a:cubicBezTo>
                  <a:cubicBezTo>
                    <a:pt x="6415786" y="4525899"/>
                    <a:pt x="6419469" y="4525899"/>
                    <a:pt x="6422644" y="4524121"/>
                  </a:cubicBezTo>
                  <a:cubicBezTo>
                    <a:pt x="6422136" y="4523740"/>
                    <a:pt x="6421755" y="4523486"/>
                    <a:pt x="6421247" y="4522978"/>
                  </a:cubicBezTo>
                  <a:cubicBezTo>
                    <a:pt x="6422136" y="4523486"/>
                    <a:pt x="6422263" y="4523486"/>
                    <a:pt x="6422771" y="4523994"/>
                  </a:cubicBezTo>
                  <a:cubicBezTo>
                    <a:pt x="6455029" y="4505198"/>
                    <a:pt x="6417691" y="4300474"/>
                    <a:pt x="6442202" y="4153408"/>
                  </a:cubicBezTo>
                  <a:close/>
                </a:path>
              </a:pathLst>
            </a:custGeom>
            <a:blipFill>
              <a:blip r:embed="rId2"/>
              <a:stretch>
                <a:fillRect r="-1642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6997" y="3906239"/>
            <a:ext cx="6822165" cy="1889862"/>
            <a:chOff x="0" y="0"/>
            <a:chExt cx="3113972" cy="6314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13972" cy="631492"/>
            </a:xfrm>
            <a:custGeom>
              <a:avLst/>
              <a:gdLst/>
              <a:ahLst/>
              <a:cxnLst/>
              <a:rect l="l" t="t" r="r" b="b"/>
              <a:pathLst>
                <a:path w="3113972" h="631492">
                  <a:moveTo>
                    <a:pt x="0" y="0"/>
                  </a:moveTo>
                  <a:lnTo>
                    <a:pt x="3113972" y="0"/>
                  </a:lnTo>
                  <a:lnTo>
                    <a:pt x="3113972" y="631492"/>
                  </a:lnTo>
                  <a:lnTo>
                    <a:pt x="0" y="6314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113972" cy="660067"/>
            </a:xfrm>
            <a:prstGeom prst="rect">
              <a:avLst/>
            </a:prstGeom>
          </p:spPr>
          <p:txBody>
            <a:bodyPr lIns="23320" tIns="23320" rIns="23320" bIns="23320" rtlCol="0" anchor="ctr"/>
            <a:lstStyle/>
            <a:p>
              <a:pPr algn="ctr">
                <a:lnSpc>
                  <a:spcPts val="1221"/>
                </a:lnSpc>
              </a:pPr>
              <a:endParaRPr sz="572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286648" y="2971804"/>
            <a:ext cx="3340848" cy="3340848"/>
            <a:chOff x="0" y="0"/>
            <a:chExt cx="7127644" cy="712764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7127644" cy="712764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477222"/>
              <a:ext cx="6650448" cy="6650422"/>
              <a:chOff x="0" y="0"/>
              <a:chExt cx="6350000" cy="63499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4033" r="-14033"/>
                </a:stretch>
              </a:blip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-286648" y="8618653"/>
            <a:ext cx="7500156" cy="1262953"/>
            <a:chOff x="0" y="0"/>
            <a:chExt cx="2786555" cy="4889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86555" cy="488902"/>
            </a:xfrm>
            <a:custGeom>
              <a:avLst/>
              <a:gdLst/>
              <a:ahLst/>
              <a:cxnLst/>
              <a:rect l="l" t="t" r="r" b="b"/>
              <a:pathLst>
                <a:path w="2786555" h="488902">
                  <a:moveTo>
                    <a:pt x="0" y="0"/>
                  </a:moveTo>
                  <a:lnTo>
                    <a:pt x="2786555" y="0"/>
                  </a:lnTo>
                  <a:lnTo>
                    <a:pt x="2786555" y="488902"/>
                  </a:lnTo>
                  <a:lnTo>
                    <a:pt x="0" y="488902"/>
                  </a:lnTo>
                  <a:close/>
                </a:path>
              </a:pathLst>
            </a:custGeom>
            <a:solidFill>
              <a:srgbClr val="AC212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2786555" cy="507952"/>
            </a:xfrm>
            <a:prstGeom prst="rect">
              <a:avLst/>
            </a:prstGeom>
          </p:spPr>
          <p:txBody>
            <a:bodyPr lIns="23320" tIns="23320" rIns="23320" bIns="23320" rtlCol="0" anchor="ctr"/>
            <a:lstStyle/>
            <a:p>
              <a:pPr algn="ctr">
                <a:lnSpc>
                  <a:spcPts val="900"/>
                </a:lnSpc>
                <a:spcBef>
                  <a:spcPct val="0"/>
                </a:spcBef>
              </a:pPr>
              <a:endParaRPr sz="572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184606" y="8535819"/>
            <a:ext cx="1428620" cy="1428620"/>
            <a:chOff x="0" y="0"/>
            <a:chExt cx="3195041" cy="319504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195041" cy="3195041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27517" tIns="27517" rIns="27517" bIns="27517" rtlCol="0" anchor="ctr"/>
              <a:lstStyle/>
              <a:p>
                <a:pPr algn="ctr">
                  <a:lnSpc>
                    <a:spcPts val="900"/>
                  </a:lnSpc>
                  <a:spcBef>
                    <a:spcPct val="0"/>
                  </a:spcBef>
                </a:pPr>
                <a:endParaRPr sz="572"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330330" y="734243"/>
              <a:ext cx="2534381" cy="1565113"/>
            </a:xfrm>
            <a:custGeom>
              <a:avLst/>
              <a:gdLst/>
              <a:ahLst/>
              <a:cxnLst/>
              <a:rect l="l" t="t" r="r" b="b"/>
              <a:pathLst>
                <a:path w="2534381" h="1565113">
                  <a:moveTo>
                    <a:pt x="0" y="0"/>
                  </a:moveTo>
                  <a:lnTo>
                    <a:pt x="2534381" y="0"/>
                  </a:lnTo>
                  <a:lnTo>
                    <a:pt x="2534381" y="1565113"/>
                  </a:lnTo>
                  <a:lnTo>
                    <a:pt x="0" y="1565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40" r="-1185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-89193" y="126786"/>
            <a:ext cx="4809533" cy="912267"/>
            <a:chOff x="0" y="0"/>
            <a:chExt cx="1489209" cy="28247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89209" cy="282472"/>
            </a:xfrm>
            <a:custGeom>
              <a:avLst/>
              <a:gdLst/>
              <a:ahLst/>
              <a:cxnLst/>
              <a:rect l="l" t="t" r="r" b="b"/>
              <a:pathLst>
                <a:path w="1489209" h="282472">
                  <a:moveTo>
                    <a:pt x="38365" y="0"/>
                  </a:moveTo>
                  <a:lnTo>
                    <a:pt x="1450844" y="0"/>
                  </a:lnTo>
                  <a:cubicBezTo>
                    <a:pt x="1461019" y="0"/>
                    <a:pt x="1470777" y="4042"/>
                    <a:pt x="1477972" y="11237"/>
                  </a:cubicBezTo>
                  <a:cubicBezTo>
                    <a:pt x="1485167" y="18431"/>
                    <a:pt x="1489209" y="28190"/>
                    <a:pt x="1489209" y="38365"/>
                  </a:cubicBezTo>
                  <a:lnTo>
                    <a:pt x="1489209" y="244107"/>
                  </a:lnTo>
                  <a:cubicBezTo>
                    <a:pt x="1489209" y="265295"/>
                    <a:pt x="1472032" y="282472"/>
                    <a:pt x="1450844" y="282472"/>
                  </a:cubicBezTo>
                  <a:lnTo>
                    <a:pt x="38365" y="282472"/>
                  </a:lnTo>
                  <a:cubicBezTo>
                    <a:pt x="17176" y="282472"/>
                    <a:pt x="0" y="265295"/>
                    <a:pt x="0" y="244107"/>
                  </a:cubicBezTo>
                  <a:lnTo>
                    <a:pt x="0" y="38365"/>
                  </a:lnTo>
                  <a:cubicBezTo>
                    <a:pt x="0" y="17176"/>
                    <a:pt x="17176" y="0"/>
                    <a:pt x="38365" y="0"/>
                  </a:cubicBezTo>
                  <a:close/>
                </a:path>
              </a:pathLst>
            </a:custGeom>
            <a:solidFill>
              <a:srgbClr val="AC2125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489209" cy="330097"/>
            </a:xfrm>
            <a:prstGeom prst="rect">
              <a:avLst/>
            </a:prstGeom>
          </p:spPr>
          <p:txBody>
            <a:bodyPr lIns="23320" tIns="23320" rIns="23320" bIns="23320" rtlCol="0" anchor="ctr"/>
            <a:lstStyle/>
            <a:p>
              <a:pPr algn="ctr">
                <a:lnSpc>
                  <a:spcPts val="1247"/>
                </a:lnSpc>
              </a:pPr>
              <a:endParaRPr sz="572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4052" y="272152"/>
            <a:ext cx="516509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9"/>
              </a:lnSpc>
            </a:pPr>
            <a:r>
              <a:rPr lang="en-US" sz="2841" dirty="0">
                <a:solidFill>
                  <a:srgbClr val="FFFFFF"/>
                </a:solidFill>
                <a:latin typeface="Antonio Bold"/>
              </a:rPr>
              <a:t>ATTENTION: NO SEGURO SOCIAL? NO PROBLEMA!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206080" y="4244605"/>
            <a:ext cx="1454881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1"/>
              </a:lnSpc>
            </a:pPr>
            <a:r>
              <a:rPr lang="en-US" sz="5400" spc="-177" dirty="0">
                <a:solidFill>
                  <a:srgbClr val="AC2125"/>
                </a:solidFill>
                <a:latin typeface="Antonio Bold"/>
              </a:rPr>
              <a:t>ITIN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206080" y="5004235"/>
            <a:ext cx="3272939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9"/>
              </a:lnSpc>
            </a:pPr>
            <a:r>
              <a:rPr lang="en-US" sz="3200" spc="-118" dirty="0">
                <a:solidFill>
                  <a:srgbClr val="000000"/>
                </a:solidFill>
                <a:latin typeface="Antonio Bold"/>
              </a:rPr>
              <a:t>(PRIMARY/INVESTMENT)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-2533151" y="7099187"/>
            <a:ext cx="5505407" cy="284785"/>
            <a:chOff x="0" y="0"/>
            <a:chExt cx="1445719" cy="7478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45719" cy="74784"/>
            </a:xfrm>
            <a:custGeom>
              <a:avLst/>
              <a:gdLst/>
              <a:ahLst/>
              <a:cxnLst/>
              <a:rect l="l" t="t" r="r" b="b"/>
              <a:pathLst>
                <a:path w="1445719" h="74784">
                  <a:moveTo>
                    <a:pt x="37392" y="0"/>
                  </a:moveTo>
                  <a:lnTo>
                    <a:pt x="1408327" y="0"/>
                  </a:lnTo>
                  <a:cubicBezTo>
                    <a:pt x="1418244" y="0"/>
                    <a:pt x="1427754" y="3940"/>
                    <a:pt x="1434767" y="10952"/>
                  </a:cubicBezTo>
                  <a:cubicBezTo>
                    <a:pt x="1441779" y="17964"/>
                    <a:pt x="1445719" y="27475"/>
                    <a:pt x="1445719" y="37392"/>
                  </a:cubicBezTo>
                  <a:lnTo>
                    <a:pt x="1445719" y="37392"/>
                  </a:lnTo>
                  <a:cubicBezTo>
                    <a:pt x="1445719" y="58043"/>
                    <a:pt x="1428978" y="74784"/>
                    <a:pt x="1408327" y="74784"/>
                  </a:cubicBezTo>
                  <a:lnTo>
                    <a:pt x="37392" y="74784"/>
                  </a:lnTo>
                  <a:cubicBezTo>
                    <a:pt x="16741" y="74784"/>
                    <a:pt x="0" y="58043"/>
                    <a:pt x="0" y="37392"/>
                  </a:cubicBezTo>
                  <a:lnTo>
                    <a:pt x="0" y="37392"/>
                  </a:lnTo>
                  <a:cubicBezTo>
                    <a:pt x="0" y="16741"/>
                    <a:pt x="16741" y="0"/>
                    <a:pt x="37392" y="0"/>
                  </a:cubicBezTo>
                  <a:close/>
                </a:path>
              </a:pathLst>
            </a:custGeom>
            <a:solidFill>
              <a:srgbClr val="AC2125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1445719" cy="122409"/>
            </a:xfrm>
            <a:prstGeom prst="rect">
              <a:avLst/>
            </a:prstGeom>
          </p:spPr>
          <p:txBody>
            <a:bodyPr lIns="23320" tIns="23320" rIns="23320" bIns="23320" rtlCol="0" anchor="ctr"/>
            <a:lstStyle/>
            <a:p>
              <a:pPr algn="ctr">
                <a:lnSpc>
                  <a:spcPts val="1247"/>
                </a:lnSpc>
              </a:pPr>
              <a:endParaRPr sz="572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-2903293" y="7844534"/>
            <a:ext cx="5505407" cy="284785"/>
            <a:chOff x="0" y="0"/>
            <a:chExt cx="1445719" cy="7478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445719" cy="74784"/>
            </a:xfrm>
            <a:custGeom>
              <a:avLst/>
              <a:gdLst/>
              <a:ahLst/>
              <a:cxnLst/>
              <a:rect l="l" t="t" r="r" b="b"/>
              <a:pathLst>
                <a:path w="1445719" h="74784">
                  <a:moveTo>
                    <a:pt x="37392" y="0"/>
                  </a:moveTo>
                  <a:lnTo>
                    <a:pt x="1408327" y="0"/>
                  </a:lnTo>
                  <a:cubicBezTo>
                    <a:pt x="1418244" y="0"/>
                    <a:pt x="1427754" y="3940"/>
                    <a:pt x="1434767" y="10952"/>
                  </a:cubicBezTo>
                  <a:cubicBezTo>
                    <a:pt x="1441779" y="17964"/>
                    <a:pt x="1445719" y="27475"/>
                    <a:pt x="1445719" y="37392"/>
                  </a:cubicBezTo>
                  <a:lnTo>
                    <a:pt x="1445719" y="37392"/>
                  </a:lnTo>
                  <a:cubicBezTo>
                    <a:pt x="1445719" y="58043"/>
                    <a:pt x="1428978" y="74784"/>
                    <a:pt x="1408327" y="74784"/>
                  </a:cubicBezTo>
                  <a:lnTo>
                    <a:pt x="37392" y="74784"/>
                  </a:lnTo>
                  <a:cubicBezTo>
                    <a:pt x="16741" y="74784"/>
                    <a:pt x="0" y="58043"/>
                    <a:pt x="0" y="37392"/>
                  </a:cubicBezTo>
                  <a:lnTo>
                    <a:pt x="0" y="37392"/>
                  </a:lnTo>
                  <a:cubicBezTo>
                    <a:pt x="0" y="16741"/>
                    <a:pt x="16741" y="0"/>
                    <a:pt x="37392" y="0"/>
                  </a:cubicBezTo>
                  <a:close/>
                </a:path>
              </a:pathLst>
            </a:custGeom>
            <a:solidFill>
              <a:srgbClr val="AC2125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1445719" cy="122409"/>
            </a:xfrm>
            <a:prstGeom prst="rect">
              <a:avLst/>
            </a:prstGeom>
          </p:spPr>
          <p:txBody>
            <a:bodyPr lIns="23320" tIns="23320" rIns="23320" bIns="23320" rtlCol="0" anchor="ctr"/>
            <a:lstStyle/>
            <a:p>
              <a:pPr algn="ctr">
                <a:lnSpc>
                  <a:spcPts val="1247"/>
                </a:lnSpc>
              </a:pPr>
              <a:endParaRPr sz="572"/>
            </a:p>
          </p:txBody>
        </p:sp>
      </p:grpSp>
      <p:sp>
        <p:nvSpPr>
          <p:cNvPr id="32" name="Freeform 32"/>
          <p:cNvSpPr/>
          <p:nvPr/>
        </p:nvSpPr>
        <p:spPr>
          <a:xfrm flipH="1">
            <a:off x="17638" y="7117261"/>
            <a:ext cx="2775076" cy="2775076"/>
          </a:xfrm>
          <a:custGeom>
            <a:avLst/>
            <a:gdLst/>
            <a:ahLst/>
            <a:cxnLst/>
            <a:rect l="l" t="t" r="r" b="b"/>
            <a:pathLst>
              <a:path w="3910171" h="3910171">
                <a:moveTo>
                  <a:pt x="3910171" y="0"/>
                </a:moveTo>
                <a:lnTo>
                  <a:pt x="0" y="0"/>
                </a:lnTo>
                <a:lnTo>
                  <a:pt x="0" y="3910171"/>
                </a:lnTo>
                <a:lnTo>
                  <a:pt x="3910171" y="3910171"/>
                </a:lnTo>
                <a:lnTo>
                  <a:pt x="391017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2571801" y="8783608"/>
            <a:ext cx="2196841" cy="885641"/>
            <a:chOff x="0" y="-66675"/>
            <a:chExt cx="5407609" cy="2180041"/>
          </a:xfrm>
        </p:grpSpPr>
        <p:sp>
          <p:nvSpPr>
            <p:cNvPr id="34" name="Freeform 34"/>
            <p:cNvSpPr/>
            <p:nvPr/>
          </p:nvSpPr>
          <p:spPr>
            <a:xfrm>
              <a:off x="74616" y="1320532"/>
              <a:ext cx="309586" cy="309586"/>
            </a:xfrm>
            <a:custGeom>
              <a:avLst/>
              <a:gdLst/>
              <a:ahLst/>
              <a:cxnLst/>
              <a:rect l="l" t="t" r="r" b="b"/>
              <a:pathLst>
                <a:path w="309586" h="309586">
                  <a:moveTo>
                    <a:pt x="0" y="0"/>
                  </a:moveTo>
                  <a:lnTo>
                    <a:pt x="309586" y="0"/>
                  </a:lnTo>
                  <a:lnTo>
                    <a:pt x="309586" y="309586"/>
                  </a:lnTo>
                  <a:lnTo>
                    <a:pt x="0" y="309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74616" y="1787816"/>
              <a:ext cx="309586" cy="309586"/>
            </a:xfrm>
            <a:custGeom>
              <a:avLst/>
              <a:gdLst/>
              <a:ahLst/>
              <a:cxnLst/>
              <a:rect l="l" t="t" r="r" b="b"/>
              <a:pathLst>
                <a:path w="309586" h="309586">
                  <a:moveTo>
                    <a:pt x="0" y="0"/>
                  </a:moveTo>
                  <a:lnTo>
                    <a:pt x="309586" y="0"/>
                  </a:lnTo>
                  <a:lnTo>
                    <a:pt x="309586" y="309586"/>
                  </a:lnTo>
                  <a:lnTo>
                    <a:pt x="0" y="309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504623" y="1749715"/>
              <a:ext cx="3358484" cy="363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187"/>
                </a:lnSpc>
                <a:spcBef>
                  <a:spcPct val="0"/>
                </a:spcBef>
              </a:pPr>
              <a:r>
                <a:rPr lang="en-US" sz="900" dirty="0">
                  <a:solidFill>
                    <a:srgbClr val="FFFFFF"/>
                  </a:solidFill>
                  <a:latin typeface="Poppins"/>
                </a:rPr>
                <a:t>408-393-2068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66675"/>
              <a:ext cx="5076101" cy="526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689"/>
                </a:lnSpc>
                <a:spcBef>
                  <a:spcPct val="0"/>
                </a:spcBef>
              </a:pPr>
              <a:r>
                <a:rPr lang="en-US" sz="1400" dirty="0">
                  <a:solidFill>
                    <a:srgbClr val="FFFFFF"/>
                  </a:solidFill>
                  <a:latin typeface="Poppins Bold"/>
                </a:rPr>
                <a:t> MINH CHAU NGUYEN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4617" y="377030"/>
              <a:ext cx="2510469" cy="387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22"/>
                </a:lnSpc>
                <a:spcBef>
                  <a:spcPct val="0"/>
                </a:spcBef>
              </a:pPr>
              <a:r>
                <a:rPr lang="en-US" sz="900">
                  <a:solidFill>
                    <a:srgbClr val="FFFFFF"/>
                  </a:solidFill>
                  <a:latin typeface="Poppins"/>
                </a:rPr>
                <a:t>Loan Manager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504623" y="1282431"/>
              <a:ext cx="4388938" cy="363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187"/>
                </a:lnSpc>
                <a:spcBef>
                  <a:spcPct val="0"/>
                </a:spcBef>
              </a:pPr>
              <a:r>
                <a:rPr lang="en-US" sz="900" dirty="0">
                  <a:solidFill>
                    <a:srgbClr val="FFFFFF"/>
                  </a:solidFill>
                  <a:latin typeface="Poppins"/>
                </a:rPr>
                <a:t>mchau@pacificwide.com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4617" y="805732"/>
              <a:ext cx="5332992" cy="3598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12"/>
                </a:lnSpc>
                <a:spcBef>
                  <a:spcPct val="0"/>
                </a:spcBef>
              </a:pPr>
              <a:r>
                <a:rPr lang="en-US" sz="800" dirty="0">
                  <a:solidFill>
                    <a:srgbClr val="FFFFFF"/>
                  </a:solidFill>
                  <a:latin typeface="Garet"/>
                </a:rPr>
                <a:t>NMLS No. 348726 - </a:t>
              </a:r>
              <a:r>
                <a:rPr lang="en-US" sz="800" dirty="0" err="1">
                  <a:solidFill>
                    <a:srgbClr val="FFFFFF"/>
                  </a:solidFill>
                  <a:latin typeface="Garet"/>
                </a:rPr>
                <a:t>CalBRE</a:t>
              </a:r>
              <a:r>
                <a:rPr lang="en-US" sz="800" dirty="0">
                  <a:solidFill>
                    <a:srgbClr val="FFFFFF"/>
                  </a:solidFill>
                  <a:latin typeface="Garet"/>
                </a:rPr>
                <a:t> No. 01392364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174175" y="5749416"/>
            <a:ext cx="3305475" cy="224486"/>
            <a:chOff x="-164268" y="-164268"/>
            <a:chExt cx="8136553" cy="552581"/>
          </a:xfrm>
        </p:grpSpPr>
        <p:sp>
          <p:nvSpPr>
            <p:cNvPr id="42" name="Freeform 42"/>
            <p:cNvSpPr/>
            <p:nvPr/>
          </p:nvSpPr>
          <p:spPr>
            <a:xfrm>
              <a:off x="-164268" y="-164268"/>
              <a:ext cx="552581" cy="552581"/>
            </a:xfrm>
            <a:custGeom>
              <a:avLst/>
              <a:gdLst/>
              <a:ahLst/>
              <a:cxnLst/>
              <a:rect l="l" t="t" r="r" b="b"/>
              <a:pathLst>
                <a:path w="388313" h="388313">
                  <a:moveTo>
                    <a:pt x="0" y="0"/>
                  </a:moveTo>
                  <a:lnTo>
                    <a:pt x="388313" y="0"/>
                  </a:lnTo>
                  <a:lnTo>
                    <a:pt x="388313" y="388313"/>
                  </a:lnTo>
                  <a:lnTo>
                    <a:pt x="0" y="388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687941" y="-90638"/>
              <a:ext cx="7284344" cy="4419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352"/>
                </a:lnSpc>
              </a:pPr>
              <a:r>
                <a:rPr lang="en-US" sz="1200" spc="-10" dirty="0">
                  <a:solidFill>
                    <a:srgbClr val="000000"/>
                  </a:solidFill>
                  <a:latin typeface="Inter Bold"/>
                </a:rPr>
                <a:t>Loan amount $300,000 - $1,000,000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3151799" y="6257823"/>
            <a:ext cx="2914829" cy="225919"/>
            <a:chOff x="-301411" y="-1208883"/>
            <a:chExt cx="7174964" cy="556108"/>
          </a:xfrm>
        </p:grpSpPr>
        <p:sp>
          <p:nvSpPr>
            <p:cNvPr id="45" name="Freeform 45"/>
            <p:cNvSpPr/>
            <p:nvPr/>
          </p:nvSpPr>
          <p:spPr>
            <a:xfrm>
              <a:off x="-301411" y="-1208883"/>
              <a:ext cx="556108" cy="556108"/>
            </a:xfrm>
            <a:custGeom>
              <a:avLst/>
              <a:gdLst/>
              <a:ahLst/>
              <a:cxnLst/>
              <a:rect l="l" t="t" r="r" b="b"/>
              <a:pathLst>
                <a:path w="388313" h="388313">
                  <a:moveTo>
                    <a:pt x="0" y="0"/>
                  </a:moveTo>
                  <a:lnTo>
                    <a:pt x="388313" y="0"/>
                  </a:lnTo>
                  <a:lnTo>
                    <a:pt x="388313" y="388313"/>
                  </a:lnTo>
                  <a:lnTo>
                    <a:pt x="0" y="388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609115" y="-1109260"/>
              <a:ext cx="6264438" cy="441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52"/>
                </a:lnSpc>
              </a:pPr>
              <a:r>
                <a:rPr lang="en-US" sz="1200" spc="-10" dirty="0">
                  <a:solidFill>
                    <a:srgbClr val="000000"/>
                  </a:solidFill>
                  <a:latin typeface="Inter Bold"/>
                </a:rPr>
                <a:t>LTV Max:</a:t>
              </a:r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3423876" y="6564057"/>
            <a:ext cx="2837345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3583" lvl="1" indent="-106792">
              <a:lnSpc>
                <a:spcPts val="1286"/>
              </a:lnSpc>
              <a:buFont typeface="Arial"/>
              <a:buChar char="•"/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80% LTV Purchase (20% Down Payment)</a:t>
            </a:r>
          </a:p>
          <a:p>
            <a:pPr marL="213583" lvl="1" indent="-106792">
              <a:lnSpc>
                <a:spcPts val="1286"/>
              </a:lnSpc>
              <a:buFont typeface="Arial"/>
              <a:buChar char="•"/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75% LTV Refinance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3151799" y="7124494"/>
            <a:ext cx="2861208" cy="224871"/>
            <a:chOff x="-301410" y="-1158386"/>
            <a:chExt cx="7042973" cy="553528"/>
          </a:xfrm>
        </p:grpSpPr>
        <p:sp>
          <p:nvSpPr>
            <p:cNvPr id="49" name="Freeform 49"/>
            <p:cNvSpPr/>
            <p:nvPr/>
          </p:nvSpPr>
          <p:spPr>
            <a:xfrm>
              <a:off x="-301410" y="-1158386"/>
              <a:ext cx="528596" cy="528596"/>
            </a:xfrm>
            <a:custGeom>
              <a:avLst/>
              <a:gdLst/>
              <a:ahLst/>
              <a:cxnLst/>
              <a:rect l="l" t="t" r="r" b="b"/>
              <a:pathLst>
                <a:path w="388313" h="388313">
                  <a:moveTo>
                    <a:pt x="0" y="0"/>
                  </a:moveTo>
                  <a:lnTo>
                    <a:pt x="388313" y="0"/>
                  </a:lnTo>
                  <a:lnTo>
                    <a:pt x="388313" y="388313"/>
                  </a:lnTo>
                  <a:lnTo>
                    <a:pt x="0" y="388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TextBox 50"/>
            <p:cNvSpPr txBox="1"/>
            <p:nvPr/>
          </p:nvSpPr>
          <p:spPr>
            <a:xfrm>
              <a:off x="477125" y="-1046792"/>
              <a:ext cx="6264438" cy="44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52"/>
                </a:lnSpc>
              </a:pPr>
              <a:r>
                <a:rPr lang="en-US" sz="1400" spc="-10" dirty="0">
                  <a:solidFill>
                    <a:srgbClr val="000000"/>
                  </a:solidFill>
                  <a:latin typeface="Inter Bold"/>
                </a:rPr>
                <a:t>Eligible programs:</a:t>
              </a:r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3398661" y="7537558"/>
            <a:ext cx="314347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3583" lvl="1" indent="-106792">
              <a:lnSpc>
                <a:spcPts val="1286"/>
              </a:lnSpc>
              <a:buFont typeface="Arial"/>
              <a:buChar char="•"/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Full Doc for primary</a:t>
            </a:r>
          </a:p>
          <a:p>
            <a:pPr marL="213583" lvl="1" indent="-106792">
              <a:lnSpc>
                <a:spcPts val="1286"/>
              </a:lnSpc>
              <a:buFont typeface="Arial"/>
              <a:buChar char="•"/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12MO Bank Statement for primary or Investment</a:t>
            </a:r>
          </a:p>
          <a:p>
            <a:pPr marL="213583" lvl="1" indent="-106792">
              <a:lnSpc>
                <a:spcPts val="1286"/>
              </a:lnSpc>
              <a:buFont typeface="Arial"/>
              <a:buChar char="•"/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No Reserves Required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06B7BE1-CFAF-A4A2-F717-DB5E76E333CF}"/>
              </a:ext>
            </a:extLst>
          </p:cNvPr>
          <p:cNvSpPr/>
          <p:nvPr/>
        </p:nvSpPr>
        <p:spPr>
          <a:xfrm>
            <a:off x="-2872040" y="-1"/>
            <a:ext cx="2837345" cy="98923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7F7C5AA-9D89-9DA7-663F-0CD94F65A14C}"/>
              </a:ext>
            </a:extLst>
          </p:cNvPr>
          <p:cNvSpPr/>
          <p:nvPr/>
        </p:nvSpPr>
        <p:spPr>
          <a:xfrm>
            <a:off x="6877029" y="2710"/>
            <a:ext cx="2124869" cy="988962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6401046-9C11-E370-9B13-BF81C1CCC00F}"/>
              </a:ext>
            </a:extLst>
          </p:cNvPr>
          <p:cNvSpPr/>
          <p:nvPr/>
        </p:nvSpPr>
        <p:spPr>
          <a:xfrm>
            <a:off x="-544461" y="-1172234"/>
            <a:ext cx="8129692" cy="115304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8129DF-A3C0-B26D-0095-E523751EB5DF}"/>
              </a:ext>
            </a:extLst>
          </p:cNvPr>
          <p:cNvSpPr/>
          <p:nvPr/>
        </p:nvSpPr>
        <p:spPr>
          <a:xfrm>
            <a:off x="-4038600" y="1335658"/>
            <a:ext cx="2906353" cy="2591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To download, Go to file&gt;Export&gt;Change File Type&gt;Choose Either PNG OR JPG and choose the slide you want to convert to image.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Or you can click shift+F5 and screenshot for better quality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002C8BA-CC1B-3A4F-18B6-990234217777}"/>
              </a:ext>
            </a:extLst>
          </p:cNvPr>
          <p:cNvSpPr/>
          <p:nvPr/>
        </p:nvSpPr>
        <p:spPr>
          <a:xfrm>
            <a:off x="-4087289" y="4392040"/>
            <a:ext cx="2906353" cy="2591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Remove any background on your picture you can email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ivan.hustleph@gmail.com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go to this website: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https://www.remove.bg/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43339" y="0"/>
            <a:ext cx="896550" cy="9861434"/>
            <a:chOff x="0" y="0"/>
            <a:chExt cx="422681" cy="3831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2681" cy="3831560"/>
            </a:xfrm>
            <a:custGeom>
              <a:avLst/>
              <a:gdLst/>
              <a:ahLst/>
              <a:cxnLst/>
              <a:rect l="l" t="t" r="r" b="b"/>
              <a:pathLst>
                <a:path w="422681" h="3831560">
                  <a:moveTo>
                    <a:pt x="0" y="0"/>
                  </a:moveTo>
                  <a:lnTo>
                    <a:pt x="422681" y="0"/>
                  </a:lnTo>
                  <a:lnTo>
                    <a:pt x="422681" y="3831560"/>
                  </a:lnTo>
                  <a:lnTo>
                    <a:pt x="0" y="3831560"/>
                  </a:lnTo>
                  <a:close/>
                </a:path>
              </a:pathLst>
            </a:custGeom>
            <a:solidFill>
              <a:srgbClr val="AC212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22681" cy="3850609"/>
            </a:xfrm>
            <a:prstGeom prst="rect">
              <a:avLst/>
            </a:prstGeom>
          </p:spPr>
          <p:txBody>
            <a:bodyPr lIns="19028" tIns="19028" rIns="19028" bIns="19028" rtlCol="0" anchor="ctr"/>
            <a:lstStyle/>
            <a:p>
              <a:pPr algn="ctr">
                <a:lnSpc>
                  <a:spcPts val="734"/>
                </a:lnSpc>
                <a:spcBef>
                  <a:spcPct val="0"/>
                </a:spcBef>
              </a:pPr>
              <a:endParaRPr sz="572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0" y="6933879"/>
            <a:ext cx="3543670" cy="2972121"/>
          </a:xfrm>
          <a:custGeom>
            <a:avLst/>
            <a:gdLst/>
            <a:ahLst/>
            <a:cxnLst/>
            <a:rect l="l" t="t" r="r" b="b"/>
            <a:pathLst>
              <a:path w="14392848" h="8977539">
                <a:moveTo>
                  <a:pt x="14392848" y="0"/>
                </a:moveTo>
                <a:lnTo>
                  <a:pt x="0" y="0"/>
                </a:lnTo>
                <a:lnTo>
                  <a:pt x="0" y="8977539"/>
                </a:lnTo>
                <a:lnTo>
                  <a:pt x="14392848" y="8977539"/>
                </a:lnTo>
                <a:lnTo>
                  <a:pt x="143928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20001" b="-6361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31937" y="7037365"/>
            <a:ext cx="2824080" cy="282406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3125" r="-2312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2861372" y="6983460"/>
            <a:ext cx="4510082" cy="3044305"/>
            <a:chOff x="0" y="0"/>
            <a:chExt cx="11101740" cy="7493674"/>
          </a:xfrm>
        </p:grpSpPr>
        <p:sp>
          <p:nvSpPr>
            <p:cNvPr id="9" name="Freeform 9"/>
            <p:cNvSpPr/>
            <p:nvPr/>
          </p:nvSpPr>
          <p:spPr>
            <a:xfrm>
              <a:off x="367449" y="5200011"/>
              <a:ext cx="10366841" cy="2293664"/>
            </a:xfrm>
            <a:custGeom>
              <a:avLst/>
              <a:gdLst/>
              <a:ahLst/>
              <a:cxnLst/>
              <a:rect l="l" t="t" r="r" b="b"/>
              <a:pathLst>
                <a:path w="10366841" h="2293664">
                  <a:moveTo>
                    <a:pt x="0" y="0"/>
                  </a:moveTo>
                  <a:lnTo>
                    <a:pt x="10366841" y="0"/>
                  </a:lnTo>
                  <a:lnTo>
                    <a:pt x="10366841" y="2293663"/>
                  </a:lnTo>
                  <a:lnTo>
                    <a:pt x="0" y="2293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1101740" cy="7493674"/>
            </a:xfrm>
            <a:custGeom>
              <a:avLst/>
              <a:gdLst/>
              <a:ahLst/>
              <a:cxnLst/>
              <a:rect l="l" t="t" r="r" b="b"/>
              <a:pathLst>
                <a:path w="11101740" h="7493674">
                  <a:moveTo>
                    <a:pt x="0" y="0"/>
                  </a:moveTo>
                  <a:lnTo>
                    <a:pt x="11101740" y="0"/>
                  </a:lnTo>
                  <a:lnTo>
                    <a:pt x="11101740" y="7493674"/>
                  </a:lnTo>
                  <a:lnTo>
                    <a:pt x="0" y="7493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-181316" y="66542"/>
            <a:ext cx="4900650" cy="2247061"/>
            <a:chOff x="-62373" y="125676"/>
            <a:chExt cx="10570941" cy="4847020"/>
          </a:xfrm>
        </p:grpSpPr>
        <p:grpSp>
          <p:nvGrpSpPr>
            <p:cNvPr id="12" name="Group 12"/>
            <p:cNvGrpSpPr/>
            <p:nvPr/>
          </p:nvGrpSpPr>
          <p:grpSpPr>
            <a:xfrm>
              <a:off x="312370" y="922723"/>
              <a:ext cx="10196198" cy="3014567"/>
              <a:chOff x="0" y="0"/>
              <a:chExt cx="1952854" cy="57737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52854" cy="577373"/>
              </a:xfrm>
              <a:custGeom>
                <a:avLst/>
                <a:gdLst/>
                <a:ahLst/>
                <a:cxnLst/>
                <a:rect l="l" t="t" r="r" b="b"/>
                <a:pathLst>
                  <a:path w="1952854" h="577373">
                    <a:moveTo>
                      <a:pt x="0" y="0"/>
                    </a:moveTo>
                    <a:lnTo>
                      <a:pt x="1952854" y="0"/>
                    </a:lnTo>
                    <a:lnTo>
                      <a:pt x="1952854" y="577373"/>
                    </a:lnTo>
                    <a:lnTo>
                      <a:pt x="0" y="577373"/>
                    </a:lnTo>
                    <a:close/>
                  </a:path>
                </a:pathLst>
              </a:custGeom>
              <a:solidFill>
                <a:srgbClr val="AC2125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1952854" cy="596423"/>
              </a:xfrm>
              <a:prstGeom prst="rect">
                <a:avLst/>
              </a:prstGeom>
            </p:spPr>
            <p:txBody>
              <a:bodyPr lIns="27517" tIns="27517" rIns="27517" bIns="27517" rtlCol="0" anchor="ctr"/>
              <a:lstStyle/>
              <a:p>
                <a:pPr algn="ctr">
                  <a:lnSpc>
                    <a:spcPts val="734"/>
                  </a:lnSpc>
                  <a:spcBef>
                    <a:spcPct val="0"/>
                  </a:spcBef>
                </a:pPr>
                <a:endParaRPr sz="572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-62373" y="125676"/>
              <a:ext cx="4847039" cy="4847020"/>
              <a:chOff x="-81714" y="164646"/>
              <a:chExt cx="6350000" cy="6349975"/>
            </a:xfrm>
          </p:grpSpPr>
          <p:sp>
            <p:nvSpPr>
              <p:cNvPr id="16" name="Freeform 16"/>
              <p:cNvSpPr/>
              <p:nvPr/>
            </p:nvSpPr>
            <p:spPr>
              <a:xfrm flipH="1">
                <a:off x="-81714" y="164646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0" y="3175025"/>
                    </a:moveTo>
                    <a:cubicBezTo>
                      <a:pt x="0" y="4928451"/>
                      <a:pt x="1421524" y="6349975"/>
                      <a:pt x="3175000" y="6349975"/>
                    </a:cubicBezTo>
                    <a:cubicBezTo>
                      <a:pt x="4928502" y="6349975"/>
                      <a:pt x="6350000" y="4928451"/>
                      <a:pt x="6350000" y="3175025"/>
                    </a:cubicBezTo>
                    <a:cubicBezTo>
                      <a:pt x="6350000" y="1421511"/>
                      <a:pt x="4928502" y="0"/>
                      <a:pt x="3175000" y="0"/>
                    </a:cubicBezTo>
                    <a:cubicBezTo>
                      <a:pt x="1421498" y="0"/>
                      <a:pt x="0" y="1421511"/>
                      <a:pt x="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</p:sp>
        </p:grpSp>
        <p:sp>
          <p:nvSpPr>
            <p:cNvPr id="17" name="Freeform 17"/>
            <p:cNvSpPr/>
            <p:nvPr/>
          </p:nvSpPr>
          <p:spPr>
            <a:xfrm>
              <a:off x="4490195" y="2714951"/>
              <a:ext cx="333062" cy="333062"/>
            </a:xfrm>
            <a:custGeom>
              <a:avLst/>
              <a:gdLst/>
              <a:ahLst/>
              <a:cxnLst/>
              <a:rect l="l" t="t" r="r" b="b"/>
              <a:pathLst>
                <a:path w="333062" h="333062">
                  <a:moveTo>
                    <a:pt x="0" y="0"/>
                  </a:moveTo>
                  <a:lnTo>
                    <a:pt x="333062" y="0"/>
                  </a:lnTo>
                  <a:lnTo>
                    <a:pt x="333062" y="333061"/>
                  </a:lnTo>
                  <a:lnTo>
                    <a:pt x="0" y="33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4490195" y="3217669"/>
              <a:ext cx="333062" cy="333062"/>
            </a:xfrm>
            <a:custGeom>
              <a:avLst/>
              <a:gdLst/>
              <a:ahLst/>
              <a:cxnLst/>
              <a:rect l="l" t="t" r="r" b="b"/>
              <a:pathLst>
                <a:path w="333062" h="333062">
                  <a:moveTo>
                    <a:pt x="0" y="0"/>
                  </a:moveTo>
                  <a:lnTo>
                    <a:pt x="333062" y="0"/>
                  </a:lnTo>
                  <a:lnTo>
                    <a:pt x="333062" y="333062"/>
                  </a:lnTo>
                  <a:lnTo>
                    <a:pt x="0" y="333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4952810" y="3160519"/>
              <a:ext cx="3613159" cy="388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277"/>
                </a:lnSpc>
                <a:spcBef>
                  <a:spcPct val="0"/>
                </a:spcBef>
              </a:pPr>
              <a:r>
                <a:rPr lang="en-US" sz="912">
                  <a:solidFill>
                    <a:srgbClr val="FFFFFF"/>
                  </a:solidFill>
                  <a:latin typeface="Poppins"/>
                </a:rPr>
                <a:t>408-393-2068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409922" y="1227609"/>
              <a:ext cx="4607601" cy="540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17"/>
                </a:lnSpc>
                <a:spcBef>
                  <a:spcPct val="0"/>
                </a:spcBef>
              </a:pPr>
              <a:r>
                <a:rPr lang="en-US" sz="1298">
                  <a:solidFill>
                    <a:srgbClr val="FFFFFF"/>
                  </a:solidFill>
                  <a:latin typeface="Poppins Bold"/>
                </a:rPr>
                <a:t> MINH CHAU NGUYEN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490195" y="1685910"/>
              <a:ext cx="2700837" cy="411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23"/>
                </a:lnSpc>
                <a:spcBef>
                  <a:spcPct val="0"/>
                </a:spcBef>
              </a:pPr>
              <a:r>
                <a:rPr lang="en-US" sz="912">
                  <a:solidFill>
                    <a:srgbClr val="FFFFFF"/>
                  </a:solidFill>
                  <a:latin typeface="Poppins"/>
                </a:rPr>
                <a:t>Loan Manager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952810" y="2657802"/>
              <a:ext cx="4721750" cy="388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277"/>
                </a:lnSpc>
                <a:spcBef>
                  <a:spcPct val="0"/>
                </a:spcBef>
              </a:pPr>
              <a:r>
                <a:rPr lang="en-US" sz="912">
                  <a:solidFill>
                    <a:srgbClr val="FFFFFF"/>
                  </a:solidFill>
                  <a:latin typeface="Poppins"/>
                </a:rPr>
                <a:t>mchau@pacificwide.com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490195" y="2155200"/>
              <a:ext cx="5347616" cy="387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04"/>
                </a:lnSpc>
                <a:spcBef>
                  <a:spcPct val="0"/>
                </a:spcBef>
              </a:pPr>
              <a:r>
                <a:rPr lang="en-US" sz="836">
                  <a:solidFill>
                    <a:srgbClr val="FFFFFF"/>
                  </a:solidFill>
                  <a:latin typeface="Garet"/>
                </a:rPr>
                <a:t>NMLS No. 348726 - CalBRE No. 01392364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039098" y="468707"/>
            <a:ext cx="1520713" cy="1520713"/>
            <a:chOff x="0" y="0"/>
            <a:chExt cx="3102638" cy="3102638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3102638" cy="3102638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27517" tIns="27517" rIns="27517" bIns="27517" rtlCol="0" anchor="ctr"/>
              <a:lstStyle/>
              <a:p>
                <a:pPr algn="ctr">
                  <a:lnSpc>
                    <a:spcPts val="734"/>
                  </a:lnSpc>
                  <a:spcBef>
                    <a:spcPct val="0"/>
                  </a:spcBef>
                </a:pPr>
                <a:endParaRPr sz="572"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320777" y="713008"/>
              <a:ext cx="2461085" cy="1519849"/>
            </a:xfrm>
            <a:custGeom>
              <a:avLst/>
              <a:gdLst/>
              <a:ahLst/>
              <a:cxnLst/>
              <a:rect l="l" t="t" r="r" b="b"/>
              <a:pathLst>
                <a:path w="2461085" h="1519849">
                  <a:moveTo>
                    <a:pt x="0" y="0"/>
                  </a:moveTo>
                  <a:lnTo>
                    <a:pt x="2461084" y="0"/>
                  </a:lnTo>
                  <a:lnTo>
                    <a:pt x="2461084" y="1519849"/>
                  </a:lnTo>
                  <a:lnTo>
                    <a:pt x="0" y="1519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1140" r="-1185"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94167" y="2547453"/>
            <a:ext cx="334323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84"/>
              </a:lnSpc>
            </a:pPr>
            <a:r>
              <a:rPr lang="en-US" sz="5400" spc="-190" dirty="0">
                <a:solidFill>
                  <a:srgbClr val="000000"/>
                </a:solidFill>
                <a:latin typeface="Antonio Bold"/>
              </a:rPr>
              <a:t>MULTI </a:t>
            </a:r>
            <a:r>
              <a:rPr lang="en-US" sz="5400" spc="-190" dirty="0">
                <a:solidFill>
                  <a:srgbClr val="AA2427"/>
                </a:solidFill>
                <a:latin typeface="Antonio Bold"/>
              </a:rPr>
              <a:t>FAMILY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00809" y="3378215"/>
            <a:ext cx="3521126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1"/>
              </a:lnSpc>
            </a:pPr>
            <a:r>
              <a:rPr lang="en-US" sz="3600" spc="-127" dirty="0">
                <a:solidFill>
                  <a:srgbClr val="000000"/>
                </a:solidFill>
                <a:latin typeface="Antonio Bold"/>
              </a:rPr>
              <a:t>5- 24 UNIT COMPLEXES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094167" y="3990561"/>
            <a:ext cx="4068651" cy="312618"/>
            <a:chOff x="-476098" y="-1328356"/>
            <a:chExt cx="10015141" cy="769520"/>
          </a:xfrm>
        </p:grpSpPr>
        <p:sp>
          <p:nvSpPr>
            <p:cNvPr id="32" name="Freeform 32"/>
            <p:cNvSpPr/>
            <p:nvPr/>
          </p:nvSpPr>
          <p:spPr>
            <a:xfrm>
              <a:off x="-476098" y="-1328356"/>
              <a:ext cx="769521" cy="769520"/>
            </a:xfrm>
            <a:custGeom>
              <a:avLst/>
              <a:gdLst/>
              <a:ahLst/>
              <a:cxnLst/>
              <a:rect l="l" t="t" r="r" b="b"/>
              <a:pathLst>
                <a:path w="417758" h="417758">
                  <a:moveTo>
                    <a:pt x="0" y="0"/>
                  </a:moveTo>
                  <a:lnTo>
                    <a:pt x="417758" y="0"/>
                  </a:lnTo>
                  <a:lnTo>
                    <a:pt x="417758" y="417758"/>
                  </a:lnTo>
                  <a:lnTo>
                    <a:pt x="0" y="417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871656" y="-1211637"/>
              <a:ext cx="8667387" cy="4735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455"/>
                </a:lnSpc>
              </a:pPr>
              <a:r>
                <a:rPr lang="en-US" sz="1400" spc="-11" dirty="0">
                  <a:solidFill>
                    <a:srgbClr val="000000"/>
                  </a:solidFill>
                  <a:latin typeface="Inter Bold"/>
                </a:rPr>
                <a:t>Loan amount $500,000 - $3,000,000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673717" y="4569281"/>
            <a:ext cx="2737911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55"/>
              </a:lnSpc>
            </a:pPr>
            <a:r>
              <a:rPr lang="en-US" sz="1400" spc="-11" dirty="0">
                <a:solidFill>
                  <a:srgbClr val="000000"/>
                </a:solidFill>
                <a:latin typeface="Inter Bold"/>
              </a:rPr>
              <a:t>70% Max LTV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673717" y="5073368"/>
            <a:ext cx="2737911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55"/>
              </a:lnSpc>
            </a:pPr>
            <a:r>
              <a:rPr lang="en-US" sz="1400" spc="-11" dirty="0">
                <a:solidFill>
                  <a:srgbClr val="000000"/>
                </a:solidFill>
                <a:latin typeface="Inter Bold"/>
              </a:rPr>
              <a:t>675 Minimum Fico Score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702931" y="5555270"/>
            <a:ext cx="2737911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55"/>
              </a:lnSpc>
            </a:pPr>
            <a:r>
              <a:rPr lang="en-US" sz="1400" spc="-11" dirty="0">
                <a:solidFill>
                  <a:srgbClr val="000000"/>
                </a:solidFill>
                <a:latin typeface="Inter Bold"/>
              </a:rPr>
              <a:t>Minimum 1.00 DSCR ratio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65637" y="6480857"/>
            <a:ext cx="3954866" cy="56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5"/>
              </a:lnSpc>
            </a:pPr>
            <a:r>
              <a:rPr lang="en-US" sz="1400" spc="-11" dirty="0">
                <a:solidFill>
                  <a:srgbClr val="000000"/>
                </a:solidFill>
                <a:latin typeface="Inter Bold"/>
              </a:rPr>
              <a:t>Terms 30 year Fixed &amp; 5 year I/O &amp; 25 years fully amortized</a:t>
            </a:r>
          </a:p>
          <a:p>
            <a:pPr>
              <a:lnSpc>
                <a:spcPts val="1455"/>
              </a:lnSpc>
            </a:pPr>
            <a:endParaRPr lang="en-US" sz="1119" spc="-11" dirty="0">
              <a:solidFill>
                <a:srgbClr val="000000"/>
              </a:solidFill>
              <a:latin typeface="Inter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699490" y="6051313"/>
            <a:ext cx="2737911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55"/>
              </a:lnSpc>
            </a:pPr>
            <a:r>
              <a:rPr lang="en-US" sz="1400" spc="-11" dirty="0">
                <a:solidFill>
                  <a:srgbClr val="000000"/>
                </a:solidFill>
                <a:latin typeface="Inter Bold"/>
              </a:rPr>
              <a:t>Entities only</a:t>
            </a:r>
          </a:p>
        </p:txBody>
      </p:sp>
      <p:sp>
        <p:nvSpPr>
          <p:cNvPr id="50" name="Freeform 32">
            <a:extLst>
              <a:ext uri="{FF2B5EF4-FFF2-40B4-BE49-F238E27FC236}">
                <a16:creationId xmlns:a16="http://schemas.microsoft.com/office/drawing/2014/main" id="{9C97F9BF-2F4D-D6DD-EB65-3E9577D6C0B7}"/>
              </a:ext>
            </a:extLst>
          </p:cNvPr>
          <p:cNvSpPr/>
          <p:nvPr/>
        </p:nvSpPr>
        <p:spPr>
          <a:xfrm>
            <a:off x="1104064" y="4485819"/>
            <a:ext cx="312618" cy="312618"/>
          </a:xfrm>
          <a:custGeom>
            <a:avLst/>
            <a:gdLst/>
            <a:ahLst/>
            <a:cxnLst/>
            <a:rect l="l" t="t" r="r" b="b"/>
            <a:pathLst>
              <a:path w="417758" h="417758">
                <a:moveTo>
                  <a:pt x="0" y="0"/>
                </a:moveTo>
                <a:lnTo>
                  <a:pt x="417758" y="0"/>
                </a:lnTo>
                <a:lnTo>
                  <a:pt x="417758" y="417758"/>
                </a:lnTo>
                <a:lnTo>
                  <a:pt x="0" y="4177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1" name="Freeform 32">
            <a:extLst>
              <a:ext uri="{FF2B5EF4-FFF2-40B4-BE49-F238E27FC236}">
                <a16:creationId xmlns:a16="http://schemas.microsoft.com/office/drawing/2014/main" id="{F18F9708-144C-AC14-5644-00AE7150DC38}"/>
              </a:ext>
            </a:extLst>
          </p:cNvPr>
          <p:cNvSpPr/>
          <p:nvPr/>
        </p:nvSpPr>
        <p:spPr>
          <a:xfrm>
            <a:off x="1094167" y="5002658"/>
            <a:ext cx="312618" cy="312618"/>
          </a:xfrm>
          <a:custGeom>
            <a:avLst/>
            <a:gdLst/>
            <a:ahLst/>
            <a:cxnLst/>
            <a:rect l="l" t="t" r="r" b="b"/>
            <a:pathLst>
              <a:path w="417758" h="417758">
                <a:moveTo>
                  <a:pt x="0" y="0"/>
                </a:moveTo>
                <a:lnTo>
                  <a:pt x="417758" y="0"/>
                </a:lnTo>
                <a:lnTo>
                  <a:pt x="417758" y="417758"/>
                </a:lnTo>
                <a:lnTo>
                  <a:pt x="0" y="4177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2" name="Freeform 32">
            <a:extLst>
              <a:ext uri="{FF2B5EF4-FFF2-40B4-BE49-F238E27FC236}">
                <a16:creationId xmlns:a16="http://schemas.microsoft.com/office/drawing/2014/main" id="{79B60310-80E5-4D3D-A729-64690AEDF665}"/>
              </a:ext>
            </a:extLst>
          </p:cNvPr>
          <p:cNvSpPr/>
          <p:nvPr/>
        </p:nvSpPr>
        <p:spPr>
          <a:xfrm>
            <a:off x="1097607" y="5495141"/>
            <a:ext cx="312618" cy="312618"/>
          </a:xfrm>
          <a:custGeom>
            <a:avLst/>
            <a:gdLst/>
            <a:ahLst/>
            <a:cxnLst/>
            <a:rect l="l" t="t" r="r" b="b"/>
            <a:pathLst>
              <a:path w="417758" h="417758">
                <a:moveTo>
                  <a:pt x="0" y="0"/>
                </a:moveTo>
                <a:lnTo>
                  <a:pt x="417758" y="0"/>
                </a:lnTo>
                <a:lnTo>
                  <a:pt x="417758" y="417758"/>
                </a:lnTo>
                <a:lnTo>
                  <a:pt x="0" y="4177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3" name="Freeform 32">
            <a:extLst>
              <a:ext uri="{FF2B5EF4-FFF2-40B4-BE49-F238E27FC236}">
                <a16:creationId xmlns:a16="http://schemas.microsoft.com/office/drawing/2014/main" id="{0714E001-C7DB-2FEA-DFF4-CEF900E9BD17}"/>
              </a:ext>
            </a:extLst>
          </p:cNvPr>
          <p:cNvSpPr/>
          <p:nvPr/>
        </p:nvSpPr>
        <p:spPr>
          <a:xfrm>
            <a:off x="1100809" y="5991080"/>
            <a:ext cx="312618" cy="312618"/>
          </a:xfrm>
          <a:custGeom>
            <a:avLst/>
            <a:gdLst/>
            <a:ahLst/>
            <a:cxnLst/>
            <a:rect l="l" t="t" r="r" b="b"/>
            <a:pathLst>
              <a:path w="417758" h="417758">
                <a:moveTo>
                  <a:pt x="0" y="0"/>
                </a:moveTo>
                <a:lnTo>
                  <a:pt x="417758" y="0"/>
                </a:lnTo>
                <a:lnTo>
                  <a:pt x="417758" y="417758"/>
                </a:lnTo>
                <a:lnTo>
                  <a:pt x="0" y="4177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4" name="Freeform 32">
            <a:extLst>
              <a:ext uri="{FF2B5EF4-FFF2-40B4-BE49-F238E27FC236}">
                <a16:creationId xmlns:a16="http://schemas.microsoft.com/office/drawing/2014/main" id="{8AF47D21-D0F4-61C9-2CCB-93FB648E67D6}"/>
              </a:ext>
            </a:extLst>
          </p:cNvPr>
          <p:cNvSpPr/>
          <p:nvPr/>
        </p:nvSpPr>
        <p:spPr>
          <a:xfrm>
            <a:off x="1094167" y="6454713"/>
            <a:ext cx="312618" cy="312618"/>
          </a:xfrm>
          <a:custGeom>
            <a:avLst/>
            <a:gdLst/>
            <a:ahLst/>
            <a:cxnLst/>
            <a:rect l="l" t="t" r="r" b="b"/>
            <a:pathLst>
              <a:path w="417758" h="417758">
                <a:moveTo>
                  <a:pt x="0" y="0"/>
                </a:moveTo>
                <a:lnTo>
                  <a:pt x="417758" y="0"/>
                </a:lnTo>
                <a:lnTo>
                  <a:pt x="417758" y="417758"/>
                </a:lnTo>
                <a:lnTo>
                  <a:pt x="0" y="4177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2747F01-6D81-A622-74DA-0E9CFEFFADFB}"/>
              </a:ext>
            </a:extLst>
          </p:cNvPr>
          <p:cNvSpPr/>
          <p:nvPr/>
        </p:nvSpPr>
        <p:spPr>
          <a:xfrm>
            <a:off x="-4038600" y="1335658"/>
            <a:ext cx="2906353" cy="2591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To download, Go to file&gt;Export&gt;Change File Type&gt;Choose Either PNG OR JPG and choose the slide you want to convert to image.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Or you can click shift+F5 and screenshot for better quality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0021F64-8238-A3AE-9329-C5E475F9794D}"/>
              </a:ext>
            </a:extLst>
          </p:cNvPr>
          <p:cNvSpPr/>
          <p:nvPr/>
        </p:nvSpPr>
        <p:spPr>
          <a:xfrm>
            <a:off x="-4087289" y="4392040"/>
            <a:ext cx="2906353" cy="2591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Remove any background on your picture you can email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5"/>
              </a:rPr>
              <a:t>ivan.hustleph@gmail.com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go to this website: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6"/>
              </a:rPr>
              <a:t>https://www.remove.bg/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805" y="-3190000"/>
            <a:ext cx="7717542" cy="771754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1C1D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6644" tIns="26644" rIns="26644" bIns="26644" rtlCol="0" anchor="ctr"/>
            <a:lstStyle/>
            <a:p>
              <a:pPr algn="ctr">
                <a:lnSpc>
                  <a:spcPts val="1028"/>
                </a:lnSpc>
              </a:pPr>
              <a:endParaRPr sz="572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86468" y="-2653918"/>
            <a:ext cx="7405473" cy="7376546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24572" r="-2457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31C1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47037" y="2585158"/>
            <a:ext cx="2747716" cy="2747716"/>
            <a:chOff x="0" y="0"/>
            <a:chExt cx="5777373" cy="577737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5777373" cy="5777373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8F6F4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193398" y="193408"/>
              <a:ext cx="5390578" cy="5390557"/>
              <a:chOff x="0" y="0"/>
              <a:chExt cx="6350000" cy="6349975"/>
            </a:xfrm>
          </p:grpSpPr>
          <p:sp>
            <p:nvSpPr>
              <p:cNvPr id="12" name="Freeform 12"/>
              <p:cNvSpPr/>
              <p:nvPr/>
            </p:nvSpPr>
            <p:spPr>
              <a:xfrm flipH="1"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0" y="3175025"/>
                    </a:moveTo>
                    <a:cubicBezTo>
                      <a:pt x="0" y="4928451"/>
                      <a:pt x="1421524" y="6349975"/>
                      <a:pt x="3175000" y="6349975"/>
                    </a:cubicBezTo>
                    <a:cubicBezTo>
                      <a:pt x="4928502" y="6349975"/>
                      <a:pt x="6350000" y="4928451"/>
                      <a:pt x="6350000" y="3175025"/>
                    </a:cubicBezTo>
                    <a:cubicBezTo>
                      <a:pt x="6350000" y="1421511"/>
                      <a:pt x="4928502" y="0"/>
                      <a:pt x="3175000" y="0"/>
                    </a:cubicBezTo>
                    <a:cubicBezTo>
                      <a:pt x="1421498" y="0"/>
                      <a:pt x="0" y="1421511"/>
                      <a:pt x="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-1398052" y="5471385"/>
            <a:ext cx="4344754" cy="1300853"/>
            <a:chOff x="-917957" y="-311525"/>
            <a:chExt cx="10694778" cy="3202100"/>
          </a:xfrm>
        </p:grpSpPr>
        <p:grpSp>
          <p:nvGrpSpPr>
            <p:cNvPr id="14" name="Group 14"/>
            <p:cNvGrpSpPr/>
            <p:nvPr/>
          </p:nvGrpSpPr>
          <p:grpSpPr>
            <a:xfrm>
              <a:off x="-917957" y="-311525"/>
              <a:ext cx="10694778" cy="3202100"/>
              <a:chOff x="-183356" y="-62225"/>
              <a:chExt cx="2136210" cy="63959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183356" y="-62225"/>
                <a:ext cx="1952854" cy="577373"/>
              </a:xfrm>
              <a:custGeom>
                <a:avLst/>
                <a:gdLst/>
                <a:ahLst/>
                <a:cxnLst/>
                <a:rect l="l" t="t" r="r" b="b"/>
                <a:pathLst>
                  <a:path w="1952854" h="577373">
                    <a:moveTo>
                      <a:pt x="0" y="0"/>
                    </a:moveTo>
                    <a:lnTo>
                      <a:pt x="1952854" y="0"/>
                    </a:lnTo>
                    <a:lnTo>
                      <a:pt x="1952854" y="577373"/>
                    </a:lnTo>
                    <a:lnTo>
                      <a:pt x="0" y="577373"/>
                    </a:lnTo>
                    <a:close/>
                  </a:path>
                </a:pathLst>
              </a:custGeom>
              <a:solidFill>
                <a:srgbClr val="AC2125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1952854" cy="605948"/>
              </a:xfrm>
              <a:prstGeom prst="rect">
                <a:avLst/>
              </a:prstGeom>
            </p:spPr>
            <p:txBody>
              <a:bodyPr lIns="27517" tIns="27517" rIns="27517" bIns="27517" rtlCol="0" anchor="ctr"/>
              <a:lstStyle/>
              <a:p>
                <a:pPr algn="ctr">
                  <a:lnSpc>
                    <a:spcPts val="1028"/>
                  </a:lnSpc>
                  <a:spcBef>
                    <a:spcPct val="0"/>
                  </a:spcBef>
                </a:pPr>
                <a:endParaRPr sz="572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3243249" y="1450406"/>
              <a:ext cx="319362" cy="319363"/>
            </a:xfrm>
            <a:custGeom>
              <a:avLst/>
              <a:gdLst/>
              <a:ahLst/>
              <a:cxnLst/>
              <a:rect l="l" t="t" r="r" b="b"/>
              <a:pathLst>
                <a:path w="319363" h="319363">
                  <a:moveTo>
                    <a:pt x="0" y="0"/>
                  </a:moveTo>
                  <a:lnTo>
                    <a:pt x="319363" y="0"/>
                  </a:lnTo>
                  <a:lnTo>
                    <a:pt x="319363" y="319362"/>
                  </a:lnTo>
                  <a:lnTo>
                    <a:pt x="0" y="319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3243249" y="1932447"/>
              <a:ext cx="319362" cy="319363"/>
            </a:xfrm>
            <a:custGeom>
              <a:avLst/>
              <a:gdLst/>
              <a:ahLst/>
              <a:cxnLst/>
              <a:rect l="l" t="t" r="r" b="b"/>
              <a:pathLst>
                <a:path w="319363" h="319363">
                  <a:moveTo>
                    <a:pt x="0" y="0"/>
                  </a:moveTo>
                  <a:lnTo>
                    <a:pt x="319363" y="0"/>
                  </a:lnTo>
                  <a:lnTo>
                    <a:pt x="319363" y="319363"/>
                  </a:lnTo>
                  <a:lnTo>
                    <a:pt x="0" y="319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3686836" y="1884823"/>
              <a:ext cx="3464546" cy="361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224"/>
                </a:lnSpc>
                <a:spcBef>
                  <a:spcPct val="0"/>
                </a:spcBef>
              </a:pPr>
              <a:r>
                <a:rPr lang="en-US" sz="874">
                  <a:solidFill>
                    <a:srgbClr val="FFFFFF"/>
                  </a:solidFill>
                  <a:latin typeface="Poppins"/>
                </a:rPr>
                <a:t>408-393-2068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166277" y="31021"/>
              <a:ext cx="4418086" cy="512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42"/>
                </a:lnSpc>
                <a:spcBef>
                  <a:spcPct val="0"/>
                </a:spcBef>
              </a:pPr>
              <a:r>
                <a:rPr lang="en-US" sz="1244" dirty="0">
                  <a:solidFill>
                    <a:srgbClr val="FFFFFF"/>
                  </a:solidFill>
                  <a:latin typeface="Poppins Bold"/>
                </a:rPr>
                <a:t> MINH CHAU NGUYEN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243249" y="469689"/>
              <a:ext cx="2589750" cy="408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65"/>
                </a:lnSpc>
                <a:spcBef>
                  <a:spcPct val="0"/>
                </a:spcBef>
              </a:pPr>
              <a:r>
                <a:rPr lang="en-US" sz="874">
                  <a:solidFill>
                    <a:srgbClr val="FFFFFF"/>
                  </a:solidFill>
                  <a:latin typeface="Poppins"/>
                </a:rPr>
                <a:t>Loan Manager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686836" y="1402783"/>
              <a:ext cx="4527541" cy="361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224"/>
                </a:lnSpc>
                <a:spcBef>
                  <a:spcPct val="0"/>
                </a:spcBef>
              </a:pPr>
              <a:r>
                <a:rPr lang="en-US" sz="874" dirty="0">
                  <a:solidFill>
                    <a:srgbClr val="FFFFFF"/>
                  </a:solidFill>
                  <a:latin typeface="Poppins"/>
                </a:rPr>
                <a:t>mchau@pacificwide.com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243249" y="911329"/>
              <a:ext cx="5127664" cy="383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1"/>
                </a:lnSpc>
                <a:spcBef>
                  <a:spcPct val="0"/>
                </a:spcBef>
              </a:pPr>
              <a:r>
                <a:rPr lang="en-US" sz="802" dirty="0">
                  <a:solidFill>
                    <a:srgbClr val="FFFFFF"/>
                  </a:solidFill>
                  <a:latin typeface="Garet"/>
                </a:rPr>
                <a:t>NMLS No. 348726 - </a:t>
              </a:r>
              <a:r>
                <a:rPr lang="en-US" sz="802" dirty="0" err="1">
                  <a:solidFill>
                    <a:srgbClr val="FFFFFF"/>
                  </a:solidFill>
                  <a:latin typeface="Garet"/>
                </a:rPr>
                <a:t>CalBRE</a:t>
              </a:r>
              <a:r>
                <a:rPr lang="en-US" sz="802" dirty="0">
                  <a:solidFill>
                    <a:srgbClr val="FFFFFF"/>
                  </a:solidFill>
                  <a:latin typeface="Garet"/>
                </a:rPr>
                <a:t> No. 01392364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09996" y="7505415"/>
            <a:ext cx="1832126" cy="988496"/>
          </a:xfrm>
          <a:custGeom>
            <a:avLst/>
            <a:gdLst/>
            <a:ahLst/>
            <a:cxnLst/>
            <a:rect l="l" t="t" r="r" b="b"/>
            <a:pathLst>
              <a:path w="2405616" h="1297914">
                <a:moveTo>
                  <a:pt x="0" y="0"/>
                </a:moveTo>
                <a:lnTo>
                  <a:pt x="2405616" y="0"/>
                </a:lnTo>
                <a:lnTo>
                  <a:pt x="2405616" y="1297914"/>
                </a:lnTo>
                <a:lnTo>
                  <a:pt x="0" y="12979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89" r="-1033" b="-14121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284659" y="4918047"/>
            <a:ext cx="258251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55"/>
              </a:lnSpc>
            </a:pPr>
            <a:r>
              <a:rPr lang="en-US" sz="4800" spc="-183" dirty="0">
                <a:solidFill>
                  <a:srgbClr val="000000"/>
                </a:solidFill>
                <a:latin typeface="Antonio Bold"/>
              </a:rPr>
              <a:t>WVOE</a:t>
            </a:r>
            <a:r>
              <a:rPr lang="en-US" sz="4151" spc="-183" dirty="0">
                <a:solidFill>
                  <a:srgbClr val="AA2427"/>
                </a:solidFill>
                <a:latin typeface="Antonio Bold"/>
              </a:rPr>
              <a:t> ONLY</a:t>
            </a:r>
          </a:p>
        </p:txBody>
      </p:sp>
      <p:sp>
        <p:nvSpPr>
          <p:cNvPr id="26" name="AutoShape 26"/>
          <p:cNvSpPr/>
          <p:nvPr/>
        </p:nvSpPr>
        <p:spPr>
          <a:xfrm>
            <a:off x="3378411" y="5714643"/>
            <a:ext cx="1902900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Freeform 28"/>
          <p:cNvSpPr/>
          <p:nvPr/>
        </p:nvSpPr>
        <p:spPr>
          <a:xfrm>
            <a:off x="3027855" y="5950611"/>
            <a:ext cx="290629" cy="290629"/>
          </a:xfrm>
          <a:custGeom>
            <a:avLst/>
            <a:gdLst/>
            <a:ahLst/>
            <a:cxnLst/>
            <a:rect l="l" t="t" r="r" b="b"/>
            <a:pathLst>
              <a:path w="400576" h="400576">
                <a:moveTo>
                  <a:pt x="0" y="0"/>
                </a:moveTo>
                <a:lnTo>
                  <a:pt x="400576" y="0"/>
                </a:lnTo>
                <a:lnTo>
                  <a:pt x="400576" y="400576"/>
                </a:lnTo>
                <a:lnTo>
                  <a:pt x="0" y="400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TextBox 29"/>
          <p:cNvSpPr txBox="1"/>
          <p:nvPr/>
        </p:nvSpPr>
        <p:spPr>
          <a:xfrm>
            <a:off x="3501138" y="6012300"/>
            <a:ext cx="32044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5"/>
              </a:lnSpc>
            </a:pPr>
            <a:r>
              <a:rPr lang="en-US" sz="1400" spc="-10" dirty="0">
                <a:solidFill>
                  <a:srgbClr val="000000"/>
                </a:solidFill>
                <a:latin typeface="Inter Bold"/>
              </a:rPr>
              <a:t>Written Verification of Employment Only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501138" y="6606115"/>
            <a:ext cx="262529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5"/>
              </a:lnSpc>
            </a:pPr>
            <a:r>
              <a:rPr lang="en-US" sz="1400" spc="-10" dirty="0">
                <a:solidFill>
                  <a:srgbClr val="000000"/>
                </a:solidFill>
                <a:latin typeface="Inter Bold"/>
              </a:rPr>
              <a:t>20% Down Payment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539518" y="7064478"/>
            <a:ext cx="262529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5"/>
              </a:lnSpc>
            </a:pPr>
            <a:r>
              <a:rPr lang="en-US" sz="1400" spc="-10" dirty="0">
                <a:solidFill>
                  <a:srgbClr val="000000"/>
                </a:solidFill>
                <a:latin typeface="Inter Bold"/>
              </a:rPr>
              <a:t>Min 600 FICO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471180" y="7481113"/>
            <a:ext cx="32044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5"/>
              </a:lnSpc>
            </a:pPr>
            <a:r>
              <a:rPr lang="en-US" sz="1400" spc="-10" dirty="0">
                <a:solidFill>
                  <a:srgbClr val="000000"/>
                </a:solidFill>
                <a:latin typeface="Inter Bold"/>
              </a:rPr>
              <a:t> Property Types: SFR/Condo/Townhome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501138" y="8034391"/>
            <a:ext cx="2625298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5"/>
              </a:lnSpc>
            </a:pPr>
            <a:r>
              <a:rPr lang="en-US" sz="1400" spc="-10" dirty="0">
                <a:solidFill>
                  <a:srgbClr val="000000"/>
                </a:solidFill>
                <a:latin typeface="Inter Bold"/>
              </a:rPr>
              <a:t>Borrower cannot be employed by a family member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-4490" y="9220201"/>
            <a:ext cx="6916458" cy="757412"/>
            <a:chOff x="0" y="0"/>
            <a:chExt cx="2709333" cy="226837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709333" cy="226837"/>
            </a:xfrm>
            <a:custGeom>
              <a:avLst/>
              <a:gdLst/>
              <a:ahLst/>
              <a:cxnLst/>
              <a:rect l="l" t="t" r="r" b="b"/>
              <a:pathLst>
                <a:path w="2709333" h="226837">
                  <a:moveTo>
                    <a:pt x="0" y="0"/>
                  </a:moveTo>
                  <a:lnTo>
                    <a:pt x="2709333" y="0"/>
                  </a:lnTo>
                  <a:lnTo>
                    <a:pt x="2709333" y="226837"/>
                  </a:lnTo>
                  <a:lnTo>
                    <a:pt x="0" y="226837"/>
                  </a:lnTo>
                  <a:close/>
                </a:path>
              </a:pathLst>
            </a:custGeom>
            <a:solidFill>
              <a:srgbClr val="AC2125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2709333" cy="255412"/>
            </a:xfrm>
            <a:prstGeom prst="rect">
              <a:avLst/>
            </a:prstGeom>
          </p:spPr>
          <p:txBody>
            <a:bodyPr lIns="26644" tIns="26644" rIns="26644" bIns="26644" rtlCol="0" anchor="ctr"/>
            <a:lstStyle/>
            <a:p>
              <a:pPr algn="ctr">
                <a:lnSpc>
                  <a:spcPts val="1028"/>
                </a:lnSpc>
                <a:spcBef>
                  <a:spcPct val="0"/>
                </a:spcBef>
              </a:pPr>
              <a:endParaRPr sz="572"/>
            </a:p>
          </p:txBody>
        </p:sp>
      </p:grpSp>
      <p:sp>
        <p:nvSpPr>
          <p:cNvPr id="45" name="Freeform 45"/>
          <p:cNvSpPr/>
          <p:nvPr/>
        </p:nvSpPr>
        <p:spPr>
          <a:xfrm flipH="1">
            <a:off x="4440888" y="7874712"/>
            <a:ext cx="2417112" cy="2131166"/>
          </a:xfrm>
          <a:custGeom>
            <a:avLst/>
            <a:gdLst/>
            <a:ahLst/>
            <a:cxnLst/>
            <a:rect l="l" t="t" r="r" b="b"/>
            <a:pathLst>
              <a:path w="4234876" h="3694929">
                <a:moveTo>
                  <a:pt x="4234875" y="0"/>
                </a:moveTo>
                <a:lnTo>
                  <a:pt x="0" y="0"/>
                </a:lnTo>
                <a:lnTo>
                  <a:pt x="0" y="3694929"/>
                </a:lnTo>
                <a:lnTo>
                  <a:pt x="4234875" y="3694929"/>
                </a:lnTo>
                <a:lnTo>
                  <a:pt x="4234875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6" name="Freeform 28">
            <a:extLst>
              <a:ext uri="{FF2B5EF4-FFF2-40B4-BE49-F238E27FC236}">
                <a16:creationId xmlns:a16="http://schemas.microsoft.com/office/drawing/2014/main" id="{DF89E7F4-95D4-F693-A75F-3BF0C46C38F3}"/>
              </a:ext>
            </a:extLst>
          </p:cNvPr>
          <p:cNvSpPr/>
          <p:nvPr/>
        </p:nvSpPr>
        <p:spPr>
          <a:xfrm>
            <a:off x="3030992" y="6481609"/>
            <a:ext cx="290629" cy="290629"/>
          </a:xfrm>
          <a:custGeom>
            <a:avLst/>
            <a:gdLst/>
            <a:ahLst/>
            <a:cxnLst/>
            <a:rect l="l" t="t" r="r" b="b"/>
            <a:pathLst>
              <a:path w="400576" h="400576">
                <a:moveTo>
                  <a:pt x="0" y="0"/>
                </a:moveTo>
                <a:lnTo>
                  <a:pt x="400576" y="0"/>
                </a:lnTo>
                <a:lnTo>
                  <a:pt x="400576" y="400576"/>
                </a:lnTo>
                <a:lnTo>
                  <a:pt x="0" y="400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7" name="Freeform 28">
            <a:extLst>
              <a:ext uri="{FF2B5EF4-FFF2-40B4-BE49-F238E27FC236}">
                <a16:creationId xmlns:a16="http://schemas.microsoft.com/office/drawing/2014/main" id="{C9D68761-2762-0C6E-2C64-5BDDFC9EB561}"/>
              </a:ext>
            </a:extLst>
          </p:cNvPr>
          <p:cNvSpPr/>
          <p:nvPr/>
        </p:nvSpPr>
        <p:spPr>
          <a:xfrm>
            <a:off x="3027855" y="6966990"/>
            <a:ext cx="290629" cy="290629"/>
          </a:xfrm>
          <a:custGeom>
            <a:avLst/>
            <a:gdLst/>
            <a:ahLst/>
            <a:cxnLst/>
            <a:rect l="l" t="t" r="r" b="b"/>
            <a:pathLst>
              <a:path w="400576" h="400576">
                <a:moveTo>
                  <a:pt x="0" y="0"/>
                </a:moveTo>
                <a:lnTo>
                  <a:pt x="400576" y="0"/>
                </a:lnTo>
                <a:lnTo>
                  <a:pt x="400576" y="400576"/>
                </a:lnTo>
                <a:lnTo>
                  <a:pt x="0" y="400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8" name="Freeform 28">
            <a:extLst>
              <a:ext uri="{FF2B5EF4-FFF2-40B4-BE49-F238E27FC236}">
                <a16:creationId xmlns:a16="http://schemas.microsoft.com/office/drawing/2014/main" id="{D49B7A8B-1225-930B-C95D-65F95695C4CA}"/>
              </a:ext>
            </a:extLst>
          </p:cNvPr>
          <p:cNvSpPr/>
          <p:nvPr/>
        </p:nvSpPr>
        <p:spPr>
          <a:xfrm>
            <a:off x="3027855" y="7447472"/>
            <a:ext cx="290629" cy="290629"/>
          </a:xfrm>
          <a:custGeom>
            <a:avLst/>
            <a:gdLst/>
            <a:ahLst/>
            <a:cxnLst/>
            <a:rect l="l" t="t" r="r" b="b"/>
            <a:pathLst>
              <a:path w="400576" h="400576">
                <a:moveTo>
                  <a:pt x="0" y="0"/>
                </a:moveTo>
                <a:lnTo>
                  <a:pt x="400576" y="0"/>
                </a:lnTo>
                <a:lnTo>
                  <a:pt x="400576" y="400576"/>
                </a:lnTo>
                <a:lnTo>
                  <a:pt x="0" y="400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9" name="Freeform 28">
            <a:extLst>
              <a:ext uri="{FF2B5EF4-FFF2-40B4-BE49-F238E27FC236}">
                <a16:creationId xmlns:a16="http://schemas.microsoft.com/office/drawing/2014/main" id="{8A050D57-883C-AA32-D86C-00A632C40478}"/>
              </a:ext>
            </a:extLst>
          </p:cNvPr>
          <p:cNvSpPr/>
          <p:nvPr/>
        </p:nvSpPr>
        <p:spPr>
          <a:xfrm>
            <a:off x="3027855" y="7970773"/>
            <a:ext cx="290629" cy="290629"/>
          </a:xfrm>
          <a:custGeom>
            <a:avLst/>
            <a:gdLst/>
            <a:ahLst/>
            <a:cxnLst/>
            <a:rect l="l" t="t" r="r" b="b"/>
            <a:pathLst>
              <a:path w="400576" h="400576">
                <a:moveTo>
                  <a:pt x="0" y="0"/>
                </a:moveTo>
                <a:lnTo>
                  <a:pt x="400576" y="0"/>
                </a:lnTo>
                <a:lnTo>
                  <a:pt x="400576" y="400576"/>
                </a:lnTo>
                <a:lnTo>
                  <a:pt x="0" y="400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7247C86-D5F0-FAB7-476A-7E3ED28E308C}"/>
              </a:ext>
            </a:extLst>
          </p:cNvPr>
          <p:cNvSpPr/>
          <p:nvPr/>
        </p:nvSpPr>
        <p:spPr>
          <a:xfrm>
            <a:off x="-2872040" y="-1"/>
            <a:ext cx="2837345" cy="98923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9275BEF-B312-0B5C-11A0-C3114392703A}"/>
              </a:ext>
            </a:extLst>
          </p:cNvPr>
          <p:cNvSpPr/>
          <p:nvPr/>
        </p:nvSpPr>
        <p:spPr>
          <a:xfrm>
            <a:off x="6868617" y="-41264"/>
            <a:ext cx="2837345" cy="1004714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2E170DF-9493-0C0C-D278-FB4BEE5A5DF3}"/>
              </a:ext>
            </a:extLst>
          </p:cNvPr>
          <p:cNvSpPr/>
          <p:nvPr/>
        </p:nvSpPr>
        <p:spPr>
          <a:xfrm>
            <a:off x="-34695" y="-3233713"/>
            <a:ext cx="8129692" cy="319245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ED255A1-C1BB-3571-F3AF-122349C25F97}"/>
              </a:ext>
            </a:extLst>
          </p:cNvPr>
          <p:cNvSpPr/>
          <p:nvPr/>
        </p:nvSpPr>
        <p:spPr>
          <a:xfrm>
            <a:off x="-4038600" y="1335658"/>
            <a:ext cx="2906353" cy="2591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To download, Go to file&gt;Export&gt;Change File Type&gt;Choose Either PNG OR JPG and choose the slide you want to convert to image.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Or you can click shift+F5 and screenshot for better quality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3084B3A-FB5D-C9C9-31FD-0D23661BFA2D}"/>
              </a:ext>
            </a:extLst>
          </p:cNvPr>
          <p:cNvSpPr/>
          <p:nvPr/>
        </p:nvSpPr>
        <p:spPr>
          <a:xfrm>
            <a:off x="-4087289" y="4392040"/>
            <a:ext cx="2906353" cy="2591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Remove any background on your picture you can email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ivan.hustleph@gmail.com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go to this website: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https://www.remove.bg/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487" y="161158"/>
            <a:ext cx="4688762" cy="2162665"/>
            <a:chOff x="0" y="0"/>
            <a:chExt cx="10130000" cy="4672407"/>
          </a:xfrm>
        </p:grpSpPr>
        <p:grpSp>
          <p:nvGrpSpPr>
            <p:cNvPr id="3" name="Group 3"/>
            <p:cNvGrpSpPr/>
            <p:nvPr/>
          </p:nvGrpSpPr>
          <p:grpSpPr>
            <a:xfrm>
              <a:off x="301117" y="889482"/>
              <a:ext cx="9828883" cy="2905968"/>
              <a:chOff x="0" y="0"/>
              <a:chExt cx="1952854" cy="57737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52854" cy="577373"/>
              </a:xfrm>
              <a:custGeom>
                <a:avLst/>
                <a:gdLst/>
                <a:ahLst/>
                <a:cxnLst/>
                <a:rect l="l" t="t" r="r" b="b"/>
                <a:pathLst>
                  <a:path w="1952854" h="577373">
                    <a:moveTo>
                      <a:pt x="0" y="0"/>
                    </a:moveTo>
                    <a:lnTo>
                      <a:pt x="1952854" y="0"/>
                    </a:lnTo>
                    <a:lnTo>
                      <a:pt x="1952854" y="577373"/>
                    </a:lnTo>
                    <a:lnTo>
                      <a:pt x="0" y="577373"/>
                    </a:lnTo>
                    <a:close/>
                  </a:path>
                </a:pathLst>
              </a:custGeom>
              <a:solidFill>
                <a:srgbClr val="AC2125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1952854" cy="605948"/>
              </a:xfrm>
              <a:prstGeom prst="rect">
                <a:avLst/>
              </a:prstGeom>
            </p:spPr>
            <p:txBody>
              <a:bodyPr lIns="27517" tIns="27517" rIns="27517" bIns="27517" rtlCol="0" anchor="ctr"/>
              <a:lstStyle/>
              <a:p>
                <a:pPr algn="ctr">
                  <a:lnSpc>
                    <a:spcPts val="1061"/>
                  </a:lnSpc>
                  <a:spcBef>
                    <a:spcPct val="0"/>
                  </a:spcBef>
                </a:pPr>
                <a:endParaRPr sz="572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4672426" cy="4672407"/>
              <a:chOff x="0" y="0"/>
              <a:chExt cx="6350000" cy="6349975"/>
            </a:xfrm>
          </p:grpSpPr>
          <p:sp>
            <p:nvSpPr>
              <p:cNvPr id="7" name="Freeform 7"/>
              <p:cNvSpPr/>
              <p:nvPr/>
            </p:nvSpPr>
            <p:spPr>
              <a:xfrm flipH="1"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0" y="3175025"/>
                    </a:moveTo>
                    <a:cubicBezTo>
                      <a:pt x="0" y="4928451"/>
                      <a:pt x="1421524" y="6349975"/>
                      <a:pt x="3175000" y="6349975"/>
                    </a:cubicBezTo>
                    <a:cubicBezTo>
                      <a:pt x="4928502" y="6349975"/>
                      <a:pt x="6350000" y="4928451"/>
                      <a:pt x="6350000" y="3175025"/>
                    </a:cubicBezTo>
                    <a:cubicBezTo>
                      <a:pt x="6350000" y="1421511"/>
                      <a:pt x="4928502" y="0"/>
                      <a:pt x="3175000" y="0"/>
                    </a:cubicBezTo>
                    <a:cubicBezTo>
                      <a:pt x="1421498" y="0"/>
                      <a:pt x="0" y="1421511"/>
                      <a:pt x="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sp>
          <p:nvSpPr>
            <p:cNvPr id="8" name="Freeform 8"/>
            <p:cNvSpPr/>
            <p:nvPr/>
          </p:nvSpPr>
          <p:spPr>
            <a:xfrm>
              <a:off x="4328437" y="2617145"/>
              <a:ext cx="321063" cy="321063"/>
            </a:xfrm>
            <a:custGeom>
              <a:avLst/>
              <a:gdLst/>
              <a:ahLst/>
              <a:cxnLst/>
              <a:rect l="l" t="t" r="r" b="b"/>
              <a:pathLst>
                <a:path w="321063" h="321063">
                  <a:moveTo>
                    <a:pt x="0" y="0"/>
                  </a:moveTo>
                  <a:lnTo>
                    <a:pt x="321064" y="0"/>
                  </a:lnTo>
                  <a:lnTo>
                    <a:pt x="321064" y="321064"/>
                  </a:lnTo>
                  <a:lnTo>
                    <a:pt x="0" y="321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328437" y="3101753"/>
              <a:ext cx="321063" cy="321063"/>
            </a:xfrm>
            <a:custGeom>
              <a:avLst/>
              <a:gdLst/>
              <a:ahLst/>
              <a:cxnLst/>
              <a:rect l="l" t="t" r="r" b="b"/>
              <a:pathLst>
                <a:path w="321063" h="321063">
                  <a:moveTo>
                    <a:pt x="0" y="0"/>
                  </a:moveTo>
                  <a:lnTo>
                    <a:pt x="321064" y="0"/>
                  </a:lnTo>
                  <a:lnTo>
                    <a:pt x="321064" y="321064"/>
                  </a:lnTo>
                  <a:lnTo>
                    <a:pt x="0" y="321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4774385" y="3063653"/>
              <a:ext cx="3482995" cy="361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231"/>
                </a:lnSpc>
                <a:spcBef>
                  <a:spcPct val="0"/>
                </a:spcBef>
              </a:pPr>
              <a:r>
                <a:rPr lang="en-US" sz="879">
                  <a:solidFill>
                    <a:srgbClr val="FFFFFF"/>
                  </a:solidFill>
                  <a:latin typeface="Poppins"/>
                </a:rPr>
                <a:t>408-393-2068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251054" y="1190506"/>
              <a:ext cx="4441614" cy="536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51"/>
                </a:lnSpc>
                <a:spcBef>
                  <a:spcPct val="0"/>
                </a:spcBef>
              </a:pPr>
              <a:r>
                <a:rPr lang="en-US" sz="1251">
                  <a:solidFill>
                    <a:srgbClr val="FFFFFF"/>
                  </a:solidFill>
                  <a:latin typeface="Poppins Bold"/>
                </a:rPr>
                <a:t> MINH CHAU NGUYEN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328438" y="1641138"/>
              <a:ext cx="2603539" cy="409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72"/>
                </a:lnSpc>
                <a:spcBef>
                  <a:spcPct val="0"/>
                </a:spcBef>
              </a:pPr>
              <a:r>
                <a:rPr lang="en-US" sz="879">
                  <a:solidFill>
                    <a:srgbClr val="FFFFFF"/>
                  </a:solidFill>
                  <a:latin typeface="Poppins"/>
                </a:rPr>
                <a:t>Loan Manager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774385" y="2579045"/>
              <a:ext cx="4551650" cy="361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231"/>
                </a:lnSpc>
                <a:spcBef>
                  <a:spcPct val="0"/>
                </a:spcBef>
              </a:pPr>
              <a:r>
                <a:rPr lang="en-US" sz="879">
                  <a:solidFill>
                    <a:srgbClr val="FFFFFF"/>
                  </a:solidFill>
                  <a:latin typeface="Poppins"/>
                </a:rPr>
                <a:t>mchau@pacificwide.com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328438" y="2075501"/>
              <a:ext cx="5154968" cy="384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7"/>
                </a:lnSpc>
                <a:spcBef>
                  <a:spcPct val="0"/>
                </a:spcBef>
              </a:pPr>
              <a:r>
                <a:rPr lang="en-US" sz="806">
                  <a:solidFill>
                    <a:srgbClr val="FFFFFF"/>
                  </a:solidFill>
                  <a:latin typeface="Garet"/>
                </a:rPr>
                <a:t>NMLS No. 348726 - CalBRE No. 01392364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760823" y="860542"/>
            <a:ext cx="1832501" cy="988699"/>
          </a:xfrm>
          <a:custGeom>
            <a:avLst/>
            <a:gdLst/>
            <a:ahLst/>
            <a:cxnLst/>
            <a:rect l="l" t="t" r="r" b="b"/>
            <a:pathLst>
              <a:path w="2418426" h="1304826">
                <a:moveTo>
                  <a:pt x="0" y="0"/>
                </a:moveTo>
                <a:lnTo>
                  <a:pt x="2418426" y="0"/>
                </a:lnTo>
                <a:lnTo>
                  <a:pt x="2418426" y="1304825"/>
                </a:lnTo>
                <a:lnTo>
                  <a:pt x="0" y="13048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89" r="-1033" b="-14121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6" name="Group 16"/>
          <p:cNvGrpSpPr/>
          <p:nvPr/>
        </p:nvGrpSpPr>
        <p:grpSpPr>
          <a:xfrm>
            <a:off x="787049" y="4181988"/>
            <a:ext cx="2844460" cy="171340"/>
            <a:chOff x="0" y="-19051"/>
            <a:chExt cx="7001746" cy="4217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02709" cy="402709"/>
            </a:xfrm>
            <a:custGeom>
              <a:avLst/>
              <a:gdLst/>
              <a:ahLst/>
              <a:cxnLst/>
              <a:rect l="l" t="t" r="r" b="b"/>
              <a:pathLst>
                <a:path w="402709" h="402709">
                  <a:moveTo>
                    <a:pt x="0" y="0"/>
                  </a:moveTo>
                  <a:lnTo>
                    <a:pt x="402709" y="0"/>
                  </a:lnTo>
                  <a:lnTo>
                    <a:pt x="402709" y="402709"/>
                  </a:lnTo>
                  <a:lnTo>
                    <a:pt x="0" y="402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505063" y="-19051"/>
              <a:ext cx="6496683" cy="411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02"/>
                </a:lnSpc>
              </a:pPr>
              <a:r>
                <a:rPr lang="en-US" sz="1079" spc="-10">
                  <a:solidFill>
                    <a:srgbClr val="000000"/>
                  </a:solidFill>
                  <a:latin typeface="Inter Bold"/>
                </a:rPr>
                <a:t>Most recent two years 1099s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87049" y="4494630"/>
            <a:ext cx="2844460" cy="171340"/>
            <a:chOff x="0" y="-19051"/>
            <a:chExt cx="7001746" cy="42176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2709" cy="402709"/>
            </a:xfrm>
            <a:custGeom>
              <a:avLst/>
              <a:gdLst/>
              <a:ahLst/>
              <a:cxnLst/>
              <a:rect l="l" t="t" r="r" b="b"/>
              <a:pathLst>
                <a:path w="402709" h="402709">
                  <a:moveTo>
                    <a:pt x="0" y="0"/>
                  </a:moveTo>
                  <a:lnTo>
                    <a:pt x="402709" y="0"/>
                  </a:lnTo>
                  <a:lnTo>
                    <a:pt x="402709" y="402709"/>
                  </a:lnTo>
                  <a:lnTo>
                    <a:pt x="0" y="402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505063" y="-19051"/>
              <a:ext cx="6496683" cy="411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02"/>
                </a:lnSpc>
              </a:pPr>
              <a:r>
                <a:rPr lang="en-US" sz="1079" spc="-10">
                  <a:solidFill>
                    <a:srgbClr val="000000"/>
                  </a:solidFill>
                  <a:latin typeface="Inter Bold"/>
                </a:rPr>
                <a:t>Latest 2 months bank statements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87049" y="4804803"/>
            <a:ext cx="2844460" cy="171340"/>
            <a:chOff x="0" y="-19051"/>
            <a:chExt cx="7001746" cy="42176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2709" cy="402709"/>
            </a:xfrm>
            <a:custGeom>
              <a:avLst/>
              <a:gdLst/>
              <a:ahLst/>
              <a:cxnLst/>
              <a:rect l="l" t="t" r="r" b="b"/>
              <a:pathLst>
                <a:path w="402709" h="402709">
                  <a:moveTo>
                    <a:pt x="0" y="0"/>
                  </a:moveTo>
                  <a:lnTo>
                    <a:pt x="402709" y="0"/>
                  </a:lnTo>
                  <a:lnTo>
                    <a:pt x="402709" y="402709"/>
                  </a:lnTo>
                  <a:lnTo>
                    <a:pt x="0" y="402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505063" y="-19051"/>
              <a:ext cx="6496683" cy="411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02"/>
                </a:lnSpc>
              </a:pPr>
              <a:r>
                <a:rPr lang="en-US" sz="1079" spc="-10">
                  <a:solidFill>
                    <a:srgbClr val="000000"/>
                  </a:solidFill>
                  <a:latin typeface="Inter Bold"/>
                </a:rPr>
                <a:t>Min 20% Down Payment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87049" y="5136272"/>
            <a:ext cx="2844460" cy="171340"/>
            <a:chOff x="0" y="-19051"/>
            <a:chExt cx="7001746" cy="42176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02709" cy="402709"/>
            </a:xfrm>
            <a:custGeom>
              <a:avLst/>
              <a:gdLst/>
              <a:ahLst/>
              <a:cxnLst/>
              <a:rect l="l" t="t" r="r" b="b"/>
              <a:pathLst>
                <a:path w="402709" h="402709">
                  <a:moveTo>
                    <a:pt x="0" y="0"/>
                  </a:moveTo>
                  <a:lnTo>
                    <a:pt x="402709" y="0"/>
                  </a:lnTo>
                  <a:lnTo>
                    <a:pt x="402709" y="402709"/>
                  </a:lnTo>
                  <a:lnTo>
                    <a:pt x="0" y="402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505063" y="-19051"/>
              <a:ext cx="6496683" cy="411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02"/>
                </a:lnSpc>
              </a:pPr>
              <a:r>
                <a:rPr lang="en-US" sz="1079" spc="-10">
                  <a:solidFill>
                    <a:srgbClr val="000000"/>
                  </a:solidFill>
                  <a:latin typeface="Inter Bold"/>
                </a:rPr>
                <a:t>Min 600 FICO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912759" y="4161435"/>
            <a:ext cx="2844460" cy="171340"/>
            <a:chOff x="0" y="-19051"/>
            <a:chExt cx="7001746" cy="42176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02709" cy="402709"/>
            </a:xfrm>
            <a:custGeom>
              <a:avLst/>
              <a:gdLst/>
              <a:ahLst/>
              <a:cxnLst/>
              <a:rect l="l" t="t" r="r" b="b"/>
              <a:pathLst>
                <a:path w="402709" h="402709">
                  <a:moveTo>
                    <a:pt x="0" y="0"/>
                  </a:moveTo>
                  <a:lnTo>
                    <a:pt x="402709" y="0"/>
                  </a:lnTo>
                  <a:lnTo>
                    <a:pt x="402709" y="402709"/>
                  </a:lnTo>
                  <a:lnTo>
                    <a:pt x="0" y="402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505063" y="-19051"/>
              <a:ext cx="6496683" cy="411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02"/>
                </a:lnSpc>
              </a:pPr>
              <a:r>
                <a:rPr lang="en-US" sz="1079" spc="-10">
                  <a:solidFill>
                    <a:srgbClr val="000000"/>
                  </a:solidFill>
                  <a:latin typeface="Inter Bold"/>
                </a:rPr>
                <a:t>No 1st Time Homebuyer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3912759" y="4500286"/>
            <a:ext cx="163601" cy="163601"/>
          </a:xfrm>
          <a:custGeom>
            <a:avLst/>
            <a:gdLst/>
            <a:ahLst/>
            <a:cxnLst/>
            <a:rect l="l" t="t" r="r" b="b"/>
            <a:pathLst>
              <a:path w="302032" h="302032">
                <a:moveTo>
                  <a:pt x="0" y="0"/>
                </a:moveTo>
                <a:lnTo>
                  <a:pt x="302032" y="0"/>
                </a:lnTo>
                <a:lnTo>
                  <a:pt x="302032" y="302032"/>
                </a:lnTo>
                <a:lnTo>
                  <a:pt x="0" y="302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638021" y="1396826"/>
            <a:ext cx="4339181" cy="2162665"/>
          </a:xfrm>
          <a:custGeom>
            <a:avLst/>
            <a:gdLst/>
            <a:ahLst/>
            <a:cxnLst/>
            <a:rect l="l" t="t" r="r" b="b"/>
            <a:pathLst>
              <a:path w="8010795" h="3992612">
                <a:moveTo>
                  <a:pt x="0" y="0"/>
                </a:moveTo>
                <a:lnTo>
                  <a:pt x="8010796" y="0"/>
                </a:lnTo>
                <a:lnTo>
                  <a:pt x="8010796" y="3992612"/>
                </a:lnTo>
                <a:lnTo>
                  <a:pt x="0" y="3992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134" b="-3653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6" name="Freeform 36"/>
          <p:cNvSpPr/>
          <p:nvPr/>
        </p:nvSpPr>
        <p:spPr>
          <a:xfrm>
            <a:off x="-11942" y="5628975"/>
            <a:ext cx="6869942" cy="3489930"/>
          </a:xfrm>
          <a:custGeom>
            <a:avLst/>
            <a:gdLst/>
            <a:ahLst/>
            <a:cxnLst/>
            <a:rect l="l" t="t" r="r" b="b"/>
            <a:pathLst>
              <a:path w="10227234" h="5195435">
                <a:moveTo>
                  <a:pt x="0" y="0"/>
                </a:moveTo>
                <a:lnTo>
                  <a:pt x="10227234" y="0"/>
                </a:lnTo>
                <a:lnTo>
                  <a:pt x="10227234" y="5195434"/>
                </a:lnTo>
                <a:lnTo>
                  <a:pt x="0" y="51954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99" b="-12499"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339889" y="2795317"/>
            <a:ext cx="2596263" cy="659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83"/>
              </a:lnSpc>
            </a:pPr>
            <a:r>
              <a:rPr lang="en-US" sz="4400" spc="-183" dirty="0">
                <a:solidFill>
                  <a:srgbClr val="000000"/>
                </a:solidFill>
                <a:latin typeface="Antonio Bold"/>
              </a:rPr>
              <a:t>1099 </a:t>
            </a:r>
            <a:r>
              <a:rPr lang="en-US" sz="4400" spc="-183" dirty="0">
                <a:solidFill>
                  <a:srgbClr val="B31C1D"/>
                </a:solidFill>
                <a:latin typeface="Antonio Bold"/>
              </a:rPr>
              <a:t>ONLY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160957" y="4489969"/>
            <a:ext cx="2202389" cy="346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2"/>
              </a:lnSpc>
            </a:pPr>
            <a:r>
              <a:rPr lang="en-US" sz="1079" spc="-10">
                <a:solidFill>
                  <a:srgbClr val="000000"/>
                </a:solidFill>
                <a:latin typeface="Inter Bold"/>
              </a:rPr>
              <a:t>Property Types: SFR/Condo/Townhome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-12700" y="9481779"/>
            <a:ext cx="6870700" cy="424221"/>
            <a:chOff x="0" y="0"/>
            <a:chExt cx="2709333" cy="10511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709333" cy="105115"/>
            </a:xfrm>
            <a:custGeom>
              <a:avLst/>
              <a:gdLst/>
              <a:ahLst/>
              <a:cxnLst/>
              <a:rect l="l" t="t" r="r" b="b"/>
              <a:pathLst>
                <a:path w="2709333" h="105115">
                  <a:moveTo>
                    <a:pt x="0" y="0"/>
                  </a:moveTo>
                  <a:lnTo>
                    <a:pt x="2709333" y="0"/>
                  </a:lnTo>
                  <a:lnTo>
                    <a:pt x="2709333" y="105115"/>
                  </a:lnTo>
                  <a:lnTo>
                    <a:pt x="0" y="105115"/>
                  </a:lnTo>
                  <a:close/>
                </a:path>
              </a:pathLst>
            </a:custGeom>
            <a:solidFill>
              <a:srgbClr val="AC2125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2709333" cy="133690"/>
            </a:xfrm>
            <a:prstGeom prst="rect">
              <a:avLst/>
            </a:prstGeom>
          </p:spPr>
          <p:txBody>
            <a:bodyPr lIns="27517" tIns="27517" rIns="27517" bIns="27517" rtlCol="0" anchor="ctr"/>
            <a:lstStyle/>
            <a:p>
              <a:pPr algn="ctr">
                <a:lnSpc>
                  <a:spcPts val="1062"/>
                </a:lnSpc>
                <a:spcBef>
                  <a:spcPct val="0"/>
                </a:spcBef>
              </a:pPr>
              <a:endParaRPr sz="572"/>
            </a:p>
          </p:txBody>
        </p:sp>
      </p:grpSp>
      <p:grpSp>
        <p:nvGrpSpPr>
          <p:cNvPr id="42" name="Group 39">
            <a:extLst>
              <a:ext uri="{FF2B5EF4-FFF2-40B4-BE49-F238E27FC236}">
                <a16:creationId xmlns:a16="http://schemas.microsoft.com/office/drawing/2014/main" id="{7E4790E5-646E-F3E5-9896-56D057A15562}"/>
              </a:ext>
            </a:extLst>
          </p:cNvPr>
          <p:cNvGrpSpPr/>
          <p:nvPr/>
        </p:nvGrpSpPr>
        <p:grpSpPr>
          <a:xfrm>
            <a:off x="-19339" y="3611742"/>
            <a:ext cx="6870700" cy="424221"/>
            <a:chOff x="0" y="0"/>
            <a:chExt cx="2709333" cy="105115"/>
          </a:xfrm>
        </p:grpSpPr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E260F07C-25E7-3BBF-F75B-F90A913EF7BA}"/>
                </a:ext>
              </a:extLst>
            </p:cNvPr>
            <p:cNvSpPr/>
            <p:nvPr/>
          </p:nvSpPr>
          <p:spPr>
            <a:xfrm>
              <a:off x="0" y="0"/>
              <a:ext cx="2709333" cy="105115"/>
            </a:xfrm>
            <a:custGeom>
              <a:avLst/>
              <a:gdLst/>
              <a:ahLst/>
              <a:cxnLst/>
              <a:rect l="l" t="t" r="r" b="b"/>
              <a:pathLst>
                <a:path w="2709333" h="105115">
                  <a:moveTo>
                    <a:pt x="0" y="0"/>
                  </a:moveTo>
                  <a:lnTo>
                    <a:pt x="2709333" y="0"/>
                  </a:lnTo>
                  <a:lnTo>
                    <a:pt x="2709333" y="105115"/>
                  </a:lnTo>
                  <a:lnTo>
                    <a:pt x="0" y="105115"/>
                  </a:lnTo>
                  <a:close/>
                </a:path>
              </a:pathLst>
            </a:custGeom>
            <a:solidFill>
              <a:srgbClr val="AC2125"/>
            </a:solidFill>
          </p:spPr>
        </p:sp>
        <p:sp>
          <p:nvSpPr>
            <p:cNvPr id="44" name="TextBox 41">
              <a:extLst>
                <a:ext uri="{FF2B5EF4-FFF2-40B4-BE49-F238E27FC236}">
                  <a16:creationId xmlns:a16="http://schemas.microsoft.com/office/drawing/2014/main" id="{D353CCBB-E6ED-EA92-99FA-C2B02A2F9965}"/>
                </a:ext>
              </a:extLst>
            </p:cNvPr>
            <p:cNvSpPr txBox="1"/>
            <p:nvPr/>
          </p:nvSpPr>
          <p:spPr>
            <a:xfrm>
              <a:off x="0" y="-28575"/>
              <a:ext cx="2709333" cy="133690"/>
            </a:xfrm>
            <a:prstGeom prst="rect">
              <a:avLst/>
            </a:prstGeom>
          </p:spPr>
          <p:txBody>
            <a:bodyPr lIns="27517" tIns="27517" rIns="27517" bIns="27517" rtlCol="0" anchor="ctr"/>
            <a:lstStyle/>
            <a:p>
              <a:pPr algn="ctr">
                <a:lnSpc>
                  <a:spcPts val="1062"/>
                </a:lnSpc>
                <a:spcBef>
                  <a:spcPct val="0"/>
                </a:spcBef>
              </a:pPr>
              <a:endParaRPr sz="572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F6C60FE1-6F10-F17A-1055-8D9351C6819F}"/>
              </a:ext>
            </a:extLst>
          </p:cNvPr>
          <p:cNvSpPr/>
          <p:nvPr/>
        </p:nvSpPr>
        <p:spPr>
          <a:xfrm>
            <a:off x="-4038600" y="1335658"/>
            <a:ext cx="2906353" cy="2591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To download, Go to file&gt;Export&gt;Change File Type&gt;Choose Either PNG OR JPG and choose the slide you want to convert to image.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Or you can click shift+F5 and screenshot for better quality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84C8880-701C-BA5B-CD44-67D77873D17D}"/>
              </a:ext>
            </a:extLst>
          </p:cNvPr>
          <p:cNvSpPr/>
          <p:nvPr/>
        </p:nvSpPr>
        <p:spPr>
          <a:xfrm>
            <a:off x="-4087289" y="4392040"/>
            <a:ext cx="2906353" cy="2591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Remove any background on your picture you can email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ivan.hustleph@gmail.com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go to this website: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https://www.remove.bg/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17" y="824141"/>
            <a:ext cx="6921825" cy="3879266"/>
          </a:xfrm>
          <a:custGeom>
            <a:avLst/>
            <a:gdLst/>
            <a:ahLst/>
            <a:cxnLst/>
            <a:rect l="l" t="t" r="r" b="b"/>
            <a:pathLst>
              <a:path w="10046023" h="5630191">
                <a:moveTo>
                  <a:pt x="0" y="0"/>
                </a:moveTo>
                <a:lnTo>
                  <a:pt x="10046024" y="0"/>
                </a:lnTo>
                <a:lnTo>
                  <a:pt x="10046024" y="5630191"/>
                </a:lnTo>
                <a:lnTo>
                  <a:pt x="0" y="5630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87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668141"/>
            <a:ext cx="6973517" cy="1338012"/>
            <a:chOff x="0" y="0"/>
            <a:chExt cx="2786555" cy="5339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555" cy="533969"/>
            </a:xfrm>
            <a:custGeom>
              <a:avLst/>
              <a:gdLst/>
              <a:ahLst/>
              <a:cxnLst/>
              <a:rect l="l" t="t" r="r" b="b"/>
              <a:pathLst>
                <a:path w="2786555" h="533969">
                  <a:moveTo>
                    <a:pt x="0" y="0"/>
                  </a:moveTo>
                  <a:lnTo>
                    <a:pt x="2786555" y="0"/>
                  </a:lnTo>
                  <a:lnTo>
                    <a:pt x="2786555" y="533969"/>
                  </a:lnTo>
                  <a:lnTo>
                    <a:pt x="0" y="533969"/>
                  </a:lnTo>
                  <a:close/>
                </a:path>
              </a:pathLst>
            </a:custGeom>
            <a:solidFill>
              <a:srgbClr val="AC212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786555" cy="562544"/>
            </a:xfrm>
            <a:prstGeom prst="rect">
              <a:avLst/>
            </a:prstGeom>
          </p:spPr>
          <p:txBody>
            <a:bodyPr lIns="26278" tIns="26278" rIns="26278" bIns="26278" rtlCol="0" anchor="ctr"/>
            <a:lstStyle/>
            <a:p>
              <a:pPr algn="ctr">
                <a:lnSpc>
                  <a:spcPts val="1014"/>
                </a:lnSpc>
                <a:spcBef>
                  <a:spcPct val="0"/>
                </a:spcBef>
              </a:pPr>
              <a:endParaRPr sz="572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43818" y="8549025"/>
            <a:ext cx="1633680" cy="1633680"/>
            <a:chOff x="0" y="0"/>
            <a:chExt cx="3152615" cy="3152615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3152615" cy="3152615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7517" tIns="27517" rIns="27517" bIns="27517" rtlCol="0" anchor="ctr"/>
              <a:lstStyle/>
              <a:p>
                <a:pPr algn="ctr">
                  <a:lnSpc>
                    <a:spcPts val="1014"/>
                  </a:lnSpc>
                  <a:spcBef>
                    <a:spcPct val="0"/>
                  </a:spcBef>
                </a:pPr>
                <a:endParaRPr sz="572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325944" y="724493"/>
              <a:ext cx="2500727" cy="1544331"/>
            </a:xfrm>
            <a:custGeom>
              <a:avLst/>
              <a:gdLst/>
              <a:ahLst/>
              <a:cxnLst/>
              <a:rect l="l" t="t" r="r" b="b"/>
              <a:pathLst>
                <a:path w="2500727" h="1544331">
                  <a:moveTo>
                    <a:pt x="0" y="0"/>
                  </a:moveTo>
                  <a:lnTo>
                    <a:pt x="2500727" y="0"/>
                  </a:lnTo>
                  <a:lnTo>
                    <a:pt x="2500727" y="1544331"/>
                  </a:lnTo>
                  <a:lnTo>
                    <a:pt x="0" y="1544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40" r="-118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flipH="1">
            <a:off x="53480" y="7669934"/>
            <a:ext cx="2336219" cy="2336219"/>
          </a:xfrm>
          <a:custGeom>
            <a:avLst/>
            <a:gdLst/>
            <a:ahLst/>
            <a:cxnLst/>
            <a:rect l="l" t="t" r="r" b="b"/>
            <a:pathLst>
              <a:path w="3858249" h="3858249">
                <a:moveTo>
                  <a:pt x="3858250" y="0"/>
                </a:moveTo>
                <a:lnTo>
                  <a:pt x="0" y="0"/>
                </a:lnTo>
                <a:lnTo>
                  <a:pt x="0" y="3858249"/>
                </a:lnTo>
                <a:lnTo>
                  <a:pt x="3858250" y="3858249"/>
                </a:lnTo>
                <a:lnTo>
                  <a:pt x="385825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406417" y="8833165"/>
            <a:ext cx="2260822" cy="972344"/>
            <a:chOff x="0" y="-57150"/>
            <a:chExt cx="4978310" cy="2141094"/>
          </a:xfrm>
        </p:grpSpPr>
        <p:sp>
          <p:nvSpPr>
            <p:cNvPr id="13" name="Freeform 13"/>
            <p:cNvSpPr/>
            <p:nvPr/>
          </p:nvSpPr>
          <p:spPr>
            <a:xfrm>
              <a:off x="73626" y="1302997"/>
              <a:ext cx="305475" cy="305475"/>
            </a:xfrm>
            <a:custGeom>
              <a:avLst/>
              <a:gdLst/>
              <a:ahLst/>
              <a:cxnLst/>
              <a:rect l="l" t="t" r="r" b="b"/>
              <a:pathLst>
                <a:path w="305475" h="305475">
                  <a:moveTo>
                    <a:pt x="0" y="0"/>
                  </a:moveTo>
                  <a:lnTo>
                    <a:pt x="305475" y="0"/>
                  </a:lnTo>
                  <a:lnTo>
                    <a:pt x="305475" y="305475"/>
                  </a:lnTo>
                  <a:lnTo>
                    <a:pt x="0" y="305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3626" y="1764076"/>
              <a:ext cx="305475" cy="305475"/>
            </a:xfrm>
            <a:custGeom>
              <a:avLst/>
              <a:gdLst/>
              <a:ahLst/>
              <a:cxnLst/>
              <a:rect l="l" t="t" r="r" b="b"/>
              <a:pathLst>
                <a:path w="305475" h="305475">
                  <a:moveTo>
                    <a:pt x="0" y="0"/>
                  </a:moveTo>
                  <a:lnTo>
                    <a:pt x="305475" y="0"/>
                  </a:lnTo>
                  <a:lnTo>
                    <a:pt x="305475" y="305475"/>
                  </a:lnTo>
                  <a:lnTo>
                    <a:pt x="0" y="305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497920" y="1725977"/>
              <a:ext cx="3313889" cy="357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171"/>
                </a:lnSpc>
                <a:spcBef>
                  <a:spcPct val="0"/>
                </a:spcBef>
              </a:pPr>
              <a:r>
                <a:rPr lang="en-US" sz="836">
                  <a:solidFill>
                    <a:srgbClr val="FFFFFF"/>
                  </a:solidFill>
                  <a:latin typeface="Poppins"/>
                </a:rPr>
                <a:t>408-393-2068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4225963" cy="5075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66"/>
                </a:lnSpc>
                <a:spcBef>
                  <a:spcPct val="0"/>
                </a:spcBef>
              </a:pPr>
              <a:r>
                <a:rPr lang="en-US" sz="1190" dirty="0">
                  <a:solidFill>
                    <a:srgbClr val="FFFFFF"/>
                  </a:solidFill>
                  <a:latin typeface="Poppins Bold"/>
                </a:rPr>
                <a:t> MINH CHAU NGUYEN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3625" y="371138"/>
              <a:ext cx="2477133" cy="381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05"/>
                </a:lnSpc>
                <a:spcBef>
                  <a:spcPct val="0"/>
                </a:spcBef>
              </a:pPr>
              <a:r>
                <a:rPr lang="en-US" sz="836">
                  <a:solidFill>
                    <a:srgbClr val="FFFFFF"/>
                  </a:solidFill>
                  <a:latin typeface="Poppins"/>
                </a:rPr>
                <a:t>Loan Manager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97920" y="1264896"/>
              <a:ext cx="4330657" cy="357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171"/>
                </a:lnSpc>
                <a:spcBef>
                  <a:spcPct val="0"/>
                </a:spcBef>
              </a:pPr>
              <a:r>
                <a:rPr lang="en-US" sz="836">
                  <a:solidFill>
                    <a:srgbClr val="FFFFFF"/>
                  </a:solidFill>
                  <a:latin typeface="Poppins"/>
                </a:rPr>
                <a:t>mchau@pacificwide.com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3625" y="794400"/>
              <a:ext cx="4904685" cy="356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96"/>
                </a:lnSpc>
                <a:spcBef>
                  <a:spcPct val="0"/>
                </a:spcBef>
              </a:pPr>
              <a:r>
                <a:rPr lang="en-US" sz="767" dirty="0">
                  <a:solidFill>
                    <a:srgbClr val="FFFFFF"/>
                  </a:solidFill>
                  <a:latin typeface="Garet"/>
                </a:rPr>
                <a:t>NMLS No. 348726 - </a:t>
              </a:r>
              <a:r>
                <a:rPr lang="en-US" sz="767" dirty="0" err="1">
                  <a:solidFill>
                    <a:srgbClr val="FFFFFF"/>
                  </a:solidFill>
                  <a:latin typeface="Garet"/>
                </a:rPr>
                <a:t>CalBRE</a:t>
              </a:r>
              <a:r>
                <a:rPr lang="en-US" sz="767" dirty="0">
                  <a:solidFill>
                    <a:srgbClr val="FFFFFF"/>
                  </a:solidFill>
                  <a:latin typeface="Garet"/>
                </a:rPr>
                <a:t> No. 01392364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992841" y="-6622"/>
            <a:ext cx="7954905" cy="1324795"/>
            <a:chOff x="0" y="0"/>
            <a:chExt cx="2542554" cy="28247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542554" cy="282472"/>
            </a:xfrm>
            <a:custGeom>
              <a:avLst/>
              <a:gdLst/>
              <a:ahLst/>
              <a:cxnLst/>
              <a:rect l="l" t="t" r="r" b="b"/>
              <a:pathLst>
                <a:path w="2542554" h="282472">
                  <a:moveTo>
                    <a:pt x="28756" y="0"/>
                  </a:moveTo>
                  <a:lnTo>
                    <a:pt x="2513798" y="0"/>
                  </a:lnTo>
                  <a:cubicBezTo>
                    <a:pt x="2529679" y="0"/>
                    <a:pt x="2542554" y="12874"/>
                    <a:pt x="2542554" y="28756"/>
                  </a:cubicBezTo>
                  <a:lnTo>
                    <a:pt x="2542554" y="253716"/>
                  </a:lnTo>
                  <a:cubicBezTo>
                    <a:pt x="2542554" y="269597"/>
                    <a:pt x="2529679" y="282472"/>
                    <a:pt x="2513798" y="282472"/>
                  </a:cubicBezTo>
                  <a:lnTo>
                    <a:pt x="28756" y="282472"/>
                  </a:lnTo>
                  <a:cubicBezTo>
                    <a:pt x="12874" y="282472"/>
                    <a:pt x="0" y="269597"/>
                    <a:pt x="0" y="253716"/>
                  </a:cubicBezTo>
                  <a:lnTo>
                    <a:pt x="0" y="28756"/>
                  </a:lnTo>
                  <a:cubicBezTo>
                    <a:pt x="0" y="12874"/>
                    <a:pt x="12874" y="0"/>
                    <a:pt x="28756" y="0"/>
                  </a:cubicBezTo>
                  <a:close/>
                </a:path>
              </a:pathLst>
            </a:custGeom>
            <a:solidFill>
              <a:srgbClr val="AC2125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2542554" cy="330097"/>
            </a:xfrm>
            <a:prstGeom prst="rect">
              <a:avLst/>
            </a:prstGeom>
          </p:spPr>
          <p:txBody>
            <a:bodyPr lIns="26278" tIns="26278" rIns="26278" bIns="26278" rtlCol="0" anchor="ctr"/>
            <a:lstStyle/>
            <a:p>
              <a:pPr algn="ctr">
                <a:lnSpc>
                  <a:spcPts val="1405"/>
                </a:lnSpc>
              </a:pPr>
              <a:endParaRPr sz="572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815330" y="-245432"/>
            <a:ext cx="4264215" cy="1939453"/>
            <a:chOff x="0" y="0"/>
            <a:chExt cx="2009158" cy="6096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09158" cy="609600"/>
            </a:xfrm>
            <a:custGeom>
              <a:avLst/>
              <a:gdLst/>
              <a:ahLst/>
              <a:cxnLst/>
              <a:rect l="l" t="t" r="r" b="b"/>
              <a:pathLst>
                <a:path w="2009158" h="609600">
                  <a:moveTo>
                    <a:pt x="203200" y="0"/>
                  </a:moveTo>
                  <a:lnTo>
                    <a:pt x="2009158" y="0"/>
                  </a:lnTo>
                  <a:lnTo>
                    <a:pt x="180595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C212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28575"/>
              <a:ext cx="1805958" cy="638175"/>
            </a:xfrm>
            <a:prstGeom prst="rect">
              <a:avLst/>
            </a:prstGeom>
          </p:spPr>
          <p:txBody>
            <a:bodyPr lIns="26278" tIns="26278" rIns="26278" bIns="26278" rtlCol="0" anchor="ctr"/>
            <a:lstStyle/>
            <a:p>
              <a:pPr algn="ctr">
                <a:lnSpc>
                  <a:spcPts val="1014"/>
                </a:lnSpc>
                <a:spcBef>
                  <a:spcPct val="0"/>
                </a:spcBef>
              </a:pPr>
              <a:endParaRPr sz="572"/>
            </a:p>
          </p:txBody>
        </p:sp>
      </p:grpSp>
      <p:sp>
        <p:nvSpPr>
          <p:cNvPr id="26" name="AutoShape 26"/>
          <p:cNvSpPr/>
          <p:nvPr/>
        </p:nvSpPr>
        <p:spPr>
          <a:xfrm>
            <a:off x="-868905" y="1783263"/>
            <a:ext cx="3846919" cy="0"/>
          </a:xfrm>
          <a:prstGeom prst="line">
            <a:avLst/>
          </a:prstGeom>
          <a:ln w="47625" cap="flat">
            <a:solidFill>
              <a:srgbClr val="AC212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7" name="Group 27"/>
          <p:cNvGrpSpPr/>
          <p:nvPr/>
        </p:nvGrpSpPr>
        <p:grpSpPr>
          <a:xfrm>
            <a:off x="2664290" y="6112536"/>
            <a:ext cx="3888910" cy="291870"/>
            <a:chOff x="-405329" y="-669726"/>
            <a:chExt cx="9572700" cy="718448"/>
          </a:xfrm>
        </p:grpSpPr>
        <p:sp>
          <p:nvSpPr>
            <p:cNvPr id="28" name="Freeform 28"/>
            <p:cNvSpPr/>
            <p:nvPr/>
          </p:nvSpPr>
          <p:spPr>
            <a:xfrm>
              <a:off x="-405329" y="-669726"/>
              <a:ext cx="718449" cy="718448"/>
            </a:xfrm>
            <a:custGeom>
              <a:avLst/>
              <a:gdLst/>
              <a:ahLst/>
              <a:cxnLst/>
              <a:rect l="l" t="t" r="r" b="b"/>
              <a:pathLst>
                <a:path w="383156" h="383156">
                  <a:moveTo>
                    <a:pt x="0" y="0"/>
                  </a:moveTo>
                  <a:lnTo>
                    <a:pt x="383156" y="0"/>
                  </a:lnTo>
                  <a:lnTo>
                    <a:pt x="383156" y="383156"/>
                  </a:lnTo>
                  <a:lnTo>
                    <a:pt x="0" y="383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480539" y="-438553"/>
              <a:ext cx="8686832" cy="4116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334"/>
                </a:lnSpc>
              </a:pPr>
              <a:r>
                <a:rPr lang="en-US" sz="1400" spc="-10" dirty="0">
                  <a:solidFill>
                    <a:srgbClr val="000000"/>
                  </a:solidFill>
                  <a:latin typeface="Inter Bold"/>
                </a:rPr>
                <a:t>CPA prepared P&amp;L on CPA’s letterhead 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3036822" y="6699472"/>
            <a:ext cx="2511136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4"/>
              </a:lnSpc>
            </a:pPr>
            <a:r>
              <a:rPr lang="en-US" sz="1400" spc="-10" dirty="0">
                <a:solidFill>
                  <a:srgbClr val="000000"/>
                </a:solidFill>
                <a:latin typeface="Inter Bold"/>
              </a:rPr>
              <a:t>Min 20% Down Payment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024174" y="7212209"/>
            <a:ext cx="2511136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4"/>
              </a:lnSpc>
            </a:pPr>
            <a:r>
              <a:rPr lang="en-US" sz="1400" spc="-10" dirty="0">
                <a:solidFill>
                  <a:srgbClr val="000000"/>
                </a:solidFill>
                <a:latin typeface="Inter Bold"/>
              </a:rPr>
              <a:t>Min 600 FICO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024174" y="7724946"/>
            <a:ext cx="3605226" cy="167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34"/>
              </a:lnSpc>
            </a:pPr>
            <a:r>
              <a:rPr lang="en-US" sz="1400" spc="-10" dirty="0">
                <a:solidFill>
                  <a:srgbClr val="000000"/>
                </a:solidFill>
                <a:latin typeface="Inter Bold"/>
              </a:rPr>
              <a:t>Property Types: SFR/Condo/Townhome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172CE8-86BA-519E-3039-31097F97FA67}"/>
              </a:ext>
            </a:extLst>
          </p:cNvPr>
          <p:cNvGrpSpPr/>
          <p:nvPr/>
        </p:nvGrpSpPr>
        <p:grpSpPr>
          <a:xfrm>
            <a:off x="-505417" y="5349964"/>
            <a:ext cx="2924534" cy="1948471"/>
            <a:chOff x="53480" y="5245308"/>
            <a:chExt cx="2108313" cy="1404664"/>
          </a:xfrm>
        </p:grpSpPr>
        <p:sp>
          <p:nvSpPr>
            <p:cNvPr id="39" name="Freeform 39"/>
            <p:cNvSpPr/>
            <p:nvPr/>
          </p:nvSpPr>
          <p:spPr>
            <a:xfrm>
              <a:off x="1212328" y="6259032"/>
              <a:ext cx="790291" cy="206390"/>
            </a:xfrm>
            <a:custGeom>
              <a:avLst/>
              <a:gdLst/>
              <a:ahLst/>
              <a:cxnLst/>
              <a:rect l="l" t="t" r="r" b="b"/>
              <a:pathLst>
                <a:path w="1458999" h="381027">
                  <a:moveTo>
                    <a:pt x="0" y="0"/>
                  </a:moveTo>
                  <a:lnTo>
                    <a:pt x="1458999" y="0"/>
                  </a:lnTo>
                  <a:lnTo>
                    <a:pt x="1458999" y="381027"/>
                  </a:lnTo>
                  <a:lnTo>
                    <a:pt x="0" y="381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8036"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53480" y="5245308"/>
              <a:ext cx="2108313" cy="1404664"/>
            </a:xfrm>
            <a:custGeom>
              <a:avLst/>
              <a:gdLst/>
              <a:ahLst/>
              <a:cxnLst/>
              <a:rect l="l" t="t" r="r" b="b"/>
              <a:pathLst>
                <a:path w="3892271" h="2593226">
                  <a:moveTo>
                    <a:pt x="0" y="0"/>
                  </a:moveTo>
                  <a:lnTo>
                    <a:pt x="3892272" y="0"/>
                  </a:lnTo>
                  <a:lnTo>
                    <a:pt x="3892272" y="2593226"/>
                  </a:lnTo>
                  <a:lnTo>
                    <a:pt x="0" y="2593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41" name="TextBox 41"/>
          <p:cNvSpPr txBox="1"/>
          <p:nvPr/>
        </p:nvSpPr>
        <p:spPr>
          <a:xfrm>
            <a:off x="2664154" y="5202594"/>
            <a:ext cx="2470209" cy="700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2"/>
              </a:lnSpc>
            </a:pPr>
            <a:r>
              <a:rPr lang="en-US" sz="6600" spc="-174" dirty="0">
                <a:solidFill>
                  <a:srgbClr val="B31C1D"/>
                </a:solidFill>
                <a:latin typeface="Antonio Bold"/>
              </a:rPr>
              <a:t>P&amp;L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49824" y="177584"/>
            <a:ext cx="478837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Antonio Bold"/>
              </a:rPr>
              <a:t>Attention Business Owners!</a:t>
            </a:r>
          </a:p>
        </p:txBody>
      </p:sp>
      <p:sp>
        <p:nvSpPr>
          <p:cNvPr id="44" name="Freeform 28">
            <a:extLst>
              <a:ext uri="{FF2B5EF4-FFF2-40B4-BE49-F238E27FC236}">
                <a16:creationId xmlns:a16="http://schemas.microsoft.com/office/drawing/2014/main" id="{6B0907F6-C8CD-49F4-D2AA-7788E30F4E06}"/>
              </a:ext>
            </a:extLst>
          </p:cNvPr>
          <p:cNvSpPr/>
          <p:nvPr/>
        </p:nvSpPr>
        <p:spPr>
          <a:xfrm>
            <a:off x="2664290" y="6594155"/>
            <a:ext cx="291870" cy="291870"/>
          </a:xfrm>
          <a:custGeom>
            <a:avLst/>
            <a:gdLst/>
            <a:ahLst/>
            <a:cxnLst/>
            <a:rect l="l" t="t" r="r" b="b"/>
            <a:pathLst>
              <a:path w="383156" h="383156">
                <a:moveTo>
                  <a:pt x="0" y="0"/>
                </a:moveTo>
                <a:lnTo>
                  <a:pt x="383156" y="0"/>
                </a:lnTo>
                <a:lnTo>
                  <a:pt x="383156" y="383156"/>
                </a:lnTo>
                <a:lnTo>
                  <a:pt x="0" y="3831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28">
            <a:extLst>
              <a:ext uri="{FF2B5EF4-FFF2-40B4-BE49-F238E27FC236}">
                <a16:creationId xmlns:a16="http://schemas.microsoft.com/office/drawing/2014/main" id="{8BF5C454-CFD3-3F1F-5331-E2B5D19A1F2C}"/>
              </a:ext>
            </a:extLst>
          </p:cNvPr>
          <p:cNvSpPr/>
          <p:nvPr/>
        </p:nvSpPr>
        <p:spPr>
          <a:xfrm>
            <a:off x="2664290" y="7114046"/>
            <a:ext cx="291870" cy="291870"/>
          </a:xfrm>
          <a:custGeom>
            <a:avLst/>
            <a:gdLst/>
            <a:ahLst/>
            <a:cxnLst/>
            <a:rect l="l" t="t" r="r" b="b"/>
            <a:pathLst>
              <a:path w="383156" h="383156">
                <a:moveTo>
                  <a:pt x="0" y="0"/>
                </a:moveTo>
                <a:lnTo>
                  <a:pt x="383156" y="0"/>
                </a:lnTo>
                <a:lnTo>
                  <a:pt x="383156" y="383156"/>
                </a:lnTo>
                <a:lnTo>
                  <a:pt x="0" y="3831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28">
            <a:extLst>
              <a:ext uri="{FF2B5EF4-FFF2-40B4-BE49-F238E27FC236}">
                <a16:creationId xmlns:a16="http://schemas.microsoft.com/office/drawing/2014/main" id="{68637C5F-4FF8-7E3F-8052-FF5C1B698B8F}"/>
              </a:ext>
            </a:extLst>
          </p:cNvPr>
          <p:cNvSpPr/>
          <p:nvPr/>
        </p:nvSpPr>
        <p:spPr>
          <a:xfrm>
            <a:off x="2664154" y="7633937"/>
            <a:ext cx="291870" cy="291870"/>
          </a:xfrm>
          <a:custGeom>
            <a:avLst/>
            <a:gdLst/>
            <a:ahLst/>
            <a:cxnLst/>
            <a:rect l="l" t="t" r="r" b="b"/>
            <a:pathLst>
              <a:path w="383156" h="383156">
                <a:moveTo>
                  <a:pt x="0" y="0"/>
                </a:moveTo>
                <a:lnTo>
                  <a:pt x="383156" y="0"/>
                </a:lnTo>
                <a:lnTo>
                  <a:pt x="383156" y="383156"/>
                </a:lnTo>
                <a:lnTo>
                  <a:pt x="0" y="3831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A73C78C-8C8F-6B17-54E8-C56B70405BF5}"/>
              </a:ext>
            </a:extLst>
          </p:cNvPr>
          <p:cNvSpPr/>
          <p:nvPr/>
        </p:nvSpPr>
        <p:spPr>
          <a:xfrm>
            <a:off x="-2872040" y="-1"/>
            <a:ext cx="2837345" cy="98923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8BC1F76-36A4-668C-4613-E8606303032A}"/>
              </a:ext>
            </a:extLst>
          </p:cNvPr>
          <p:cNvSpPr/>
          <p:nvPr/>
        </p:nvSpPr>
        <p:spPr>
          <a:xfrm>
            <a:off x="-578088" y="-3191056"/>
            <a:ext cx="8129692" cy="319245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BF2FAEC-5673-4E5E-7754-6C336221531B}"/>
              </a:ext>
            </a:extLst>
          </p:cNvPr>
          <p:cNvSpPr/>
          <p:nvPr/>
        </p:nvSpPr>
        <p:spPr>
          <a:xfrm>
            <a:off x="-4038600" y="1335658"/>
            <a:ext cx="2906353" cy="2591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To download, Go to file&gt;Export&gt;Change File Type&gt;Choose Either PNG OR JPG and choose the slide you want to convert to image.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Or you can click shift+F5 and screenshot for better quality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6DBEC70-BC19-4267-4B2B-AC2A4F2B1A04}"/>
              </a:ext>
            </a:extLst>
          </p:cNvPr>
          <p:cNvSpPr/>
          <p:nvPr/>
        </p:nvSpPr>
        <p:spPr>
          <a:xfrm>
            <a:off x="-4087289" y="4392040"/>
            <a:ext cx="2906353" cy="2591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Remove any background on your picture you can email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ivan.hustleph@gmail.com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go to this website: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4"/>
              </a:rPr>
              <a:t>https://www.remove.bg/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1222</Words>
  <Application>Microsoft Office PowerPoint</Application>
  <PresentationFormat>A4 Paper (210x297 mm)</PresentationFormat>
  <Paragraphs>131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Inter Bold</vt:lpstr>
      <vt:lpstr>Calibri</vt:lpstr>
      <vt:lpstr>Arial</vt:lpstr>
      <vt:lpstr>Anton</vt:lpstr>
      <vt:lpstr>Antonio Bold</vt:lpstr>
      <vt:lpstr>Garet</vt:lpstr>
      <vt:lpstr>Poppins Bold</vt:lpstr>
      <vt:lpstr>Inter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Loan Programs</dc:title>
  <cp:lastModifiedBy>Ivan</cp:lastModifiedBy>
  <cp:revision>6</cp:revision>
  <dcterms:created xsi:type="dcterms:W3CDTF">2006-08-16T00:00:00Z</dcterms:created>
  <dcterms:modified xsi:type="dcterms:W3CDTF">2024-02-29T01:36:16Z</dcterms:modified>
  <dc:identifier>DAF-HyyVgWc</dc:identifier>
</cp:coreProperties>
</file>