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858000" cy="9144000"/>
  <p:embeddedFontLst>
    <p:embeddedFont>
      <p:font typeface="Antonio" panose="020B0604020202020204" charset="0"/>
      <p:regular r:id="rId5"/>
    </p:embeddedFont>
    <p:embeddedFont>
      <p:font typeface="Antonio Bold" panose="020B0604020202020204" charset="0"/>
      <p:regular r:id="rId6"/>
    </p:embeddedFont>
    <p:embeddedFont>
      <p:font typeface="Garet" panose="020B0604020202020204" charset="0"/>
      <p:regular r:id="rId7"/>
    </p:embeddedFont>
    <p:embeddedFont>
      <p:font typeface="Inter" panose="020B0604020202020204" charset="0"/>
      <p:regular r:id="rId8"/>
    </p:embeddedFont>
    <p:embeddedFont>
      <p:font typeface="Inter Bold" panose="020B0604020202020204" charset="0"/>
      <p:regular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charset="0"/>
      <p:regular r:id="rId14"/>
    </p:embeddedFont>
    <p:embeddedFont>
      <p:font typeface="Quicksand Bold" panose="020B0604020202020204" charset="0"/>
      <p:regular r:id="rId15"/>
    </p:embeddedFont>
    <p:embeddedFont>
      <p:font typeface="Quicksand Medium" panose="020B0604020202020204" charset="0"/>
      <p:regular r:id="rId16"/>
    </p:embeddedFont>
    <p:embeddedFont>
      <p:font typeface="TT Interphases" panose="020B0604020202020204" charset="0"/>
      <p:regular r:id="rId17"/>
    </p:embeddedFont>
    <p:embeddedFont>
      <p:font typeface="TT Interphases Bold" panose="020B0604020202020204" charset="0"/>
      <p:regular r:id="rId18"/>
    </p:embeddedFont>
  </p:embeddedFontLst>
  <p:defaultTextStyle>
    <a:defPPr>
      <a:defRPr lang="en-US"/>
    </a:defPPr>
    <a:lvl1pPr marL="0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268194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536387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804581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072774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1340968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1609161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1877355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2145548" algn="l" defTabSz="536387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2322" y="96"/>
      </p:cViewPr>
      <p:guideLst>
        <p:guide orient="horz" pos="117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53980"/>
            <a:ext cx="5181600" cy="7962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05025"/>
            <a:ext cx="4267200" cy="9493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7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95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42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90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38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85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3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81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48763"/>
            <a:ext cx="1371600" cy="31695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48763"/>
            <a:ext cx="4013200" cy="31695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387071"/>
            <a:ext cx="5181600" cy="737791"/>
          </a:xfrm>
        </p:spPr>
        <p:txBody>
          <a:bodyPr anchor="t"/>
          <a:lstStyle>
            <a:lvl1pPr algn="l">
              <a:defRPr sz="21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574470"/>
            <a:ext cx="5181600" cy="812601"/>
          </a:xfrm>
        </p:spPr>
        <p:txBody>
          <a:bodyPr anchor="b"/>
          <a:lstStyle>
            <a:lvl1pPr marL="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1pPr>
            <a:lvl2pPr marL="2476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2pPr>
            <a:lvl3pPr marL="495330" indent="0">
              <a:buNone/>
              <a:defRPr sz="867">
                <a:solidFill>
                  <a:schemeClr val="tx1">
                    <a:tint val="75000"/>
                  </a:schemeClr>
                </a:solidFill>
              </a:defRPr>
            </a:lvl3pPr>
            <a:lvl4pPr marL="74299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4pPr>
            <a:lvl5pPr marL="99066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5pPr>
            <a:lvl6pPr marL="1238326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6pPr>
            <a:lvl7pPr marL="1485991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7pPr>
            <a:lvl8pPr marL="1733657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8pPr>
            <a:lvl9pPr marL="1981322" indent="0">
              <a:buNone/>
              <a:defRPr sz="7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66775"/>
            <a:ext cx="2692400" cy="2451563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866775"/>
            <a:ext cx="2692400" cy="2451563"/>
          </a:xfrm>
        </p:spPr>
        <p:txBody>
          <a:bodyPr/>
          <a:lstStyle>
            <a:lvl1pPr>
              <a:defRPr sz="1517"/>
            </a:lvl1pPr>
            <a:lvl2pPr>
              <a:defRPr sz="1300"/>
            </a:lvl2pPr>
            <a:lvl3pPr>
              <a:defRPr sz="1083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31519"/>
            <a:ext cx="2693459" cy="34653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178057"/>
            <a:ext cx="2693459" cy="2140281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831519"/>
            <a:ext cx="2694517" cy="34653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47665" indent="0">
              <a:buNone/>
              <a:defRPr sz="1083" b="1"/>
            </a:lvl2pPr>
            <a:lvl3pPr marL="495330" indent="0">
              <a:buNone/>
              <a:defRPr sz="975" b="1"/>
            </a:lvl3pPr>
            <a:lvl4pPr marL="742996" indent="0">
              <a:buNone/>
              <a:defRPr sz="867" b="1"/>
            </a:lvl4pPr>
            <a:lvl5pPr marL="990661" indent="0">
              <a:buNone/>
              <a:defRPr sz="867" b="1"/>
            </a:lvl5pPr>
            <a:lvl6pPr marL="1238326" indent="0">
              <a:buNone/>
              <a:defRPr sz="867" b="1"/>
            </a:lvl6pPr>
            <a:lvl7pPr marL="1485991" indent="0">
              <a:buNone/>
              <a:defRPr sz="867" b="1"/>
            </a:lvl7pPr>
            <a:lvl8pPr marL="1733657" indent="0">
              <a:buNone/>
              <a:defRPr sz="867" b="1"/>
            </a:lvl8pPr>
            <a:lvl9pPr marL="1981322" indent="0">
              <a:buNone/>
              <a:defRPr sz="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178057"/>
            <a:ext cx="2694517" cy="2140281"/>
          </a:xfrm>
        </p:spPr>
        <p:txBody>
          <a:bodyPr/>
          <a:lstStyle>
            <a:lvl1pPr>
              <a:defRPr sz="1300"/>
            </a:lvl1pPr>
            <a:lvl2pPr>
              <a:defRPr sz="1083"/>
            </a:lvl2pPr>
            <a:lvl3pPr>
              <a:defRPr sz="975"/>
            </a:lvl3pPr>
            <a:lvl4pPr>
              <a:defRPr sz="867"/>
            </a:lvl4pPr>
            <a:lvl5pPr>
              <a:defRPr sz="867"/>
            </a:lvl5pPr>
            <a:lvl6pPr>
              <a:defRPr sz="867"/>
            </a:lvl6pPr>
            <a:lvl7pPr>
              <a:defRPr sz="867"/>
            </a:lvl7pPr>
            <a:lvl8pPr>
              <a:defRPr sz="867"/>
            </a:lvl8pPr>
            <a:lvl9pPr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7902"/>
            <a:ext cx="2005542" cy="629444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47902"/>
            <a:ext cx="3407833" cy="3170436"/>
          </a:xfrm>
        </p:spPr>
        <p:txBody>
          <a:bodyPr/>
          <a:lstStyle>
            <a:lvl1pPr>
              <a:defRPr sz="1733"/>
            </a:lvl1pPr>
            <a:lvl2pPr>
              <a:defRPr sz="1517"/>
            </a:lvl2pPr>
            <a:lvl3pPr>
              <a:defRPr sz="1300"/>
            </a:lvl3pPr>
            <a:lvl4pPr>
              <a:defRPr sz="1083"/>
            </a:lvl4pPr>
            <a:lvl5pPr>
              <a:defRPr sz="1083"/>
            </a:lvl5pPr>
            <a:lvl6pPr>
              <a:defRPr sz="1083"/>
            </a:lvl6pPr>
            <a:lvl7pPr>
              <a:defRPr sz="1083"/>
            </a:lvl7pPr>
            <a:lvl8pPr>
              <a:defRPr sz="1083"/>
            </a:lvl8pPr>
            <a:lvl9pPr>
              <a:defRPr sz="10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777346"/>
            <a:ext cx="2005542" cy="2540992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2600325"/>
            <a:ext cx="3657600" cy="306983"/>
          </a:xfrm>
        </p:spPr>
        <p:txBody>
          <a:bodyPr anchor="b"/>
          <a:lstStyle>
            <a:lvl1pPr algn="l">
              <a:defRPr sz="10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331920"/>
            <a:ext cx="3657600" cy="2228850"/>
          </a:xfrm>
        </p:spPr>
        <p:txBody>
          <a:bodyPr/>
          <a:lstStyle>
            <a:lvl1pPr marL="0" indent="0">
              <a:buNone/>
              <a:defRPr sz="1733"/>
            </a:lvl1pPr>
            <a:lvl2pPr marL="247665" indent="0">
              <a:buNone/>
              <a:defRPr sz="1517"/>
            </a:lvl2pPr>
            <a:lvl3pPr marL="495330" indent="0">
              <a:buNone/>
              <a:defRPr sz="1300"/>
            </a:lvl3pPr>
            <a:lvl4pPr marL="742996" indent="0">
              <a:buNone/>
              <a:defRPr sz="1083"/>
            </a:lvl4pPr>
            <a:lvl5pPr marL="990661" indent="0">
              <a:buNone/>
              <a:defRPr sz="1083"/>
            </a:lvl5pPr>
            <a:lvl6pPr marL="1238326" indent="0">
              <a:buNone/>
              <a:defRPr sz="1083"/>
            </a:lvl6pPr>
            <a:lvl7pPr marL="1485991" indent="0">
              <a:buNone/>
              <a:defRPr sz="1083"/>
            </a:lvl7pPr>
            <a:lvl8pPr marL="1733657" indent="0">
              <a:buNone/>
              <a:defRPr sz="1083"/>
            </a:lvl8pPr>
            <a:lvl9pPr marL="1981322" indent="0">
              <a:buNone/>
              <a:defRPr sz="10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2907308"/>
            <a:ext cx="3657600" cy="435967"/>
          </a:xfrm>
        </p:spPr>
        <p:txBody>
          <a:bodyPr/>
          <a:lstStyle>
            <a:lvl1pPr marL="0" indent="0">
              <a:buNone/>
              <a:defRPr sz="758"/>
            </a:lvl1pPr>
            <a:lvl2pPr marL="247665" indent="0">
              <a:buNone/>
              <a:defRPr sz="650"/>
            </a:lvl2pPr>
            <a:lvl3pPr marL="495330" indent="0">
              <a:buNone/>
              <a:defRPr sz="542"/>
            </a:lvl3pPr>
            <a:lvl4pPr marL="742996" indent="0">
              <a:buNone/>
              <a:defRPr sz="488"/>
            </a:lvl4pPr>
            <a:lvl5pPr marL="990661" indent="0">
              <a:buNone/>
              <a:defRPr sz="488"/>
            </a:lvl5pPr>
            <a:lvl6pPr marL="1238326" indent="0">
              <a:buNone/>
              <a:defRPr sz="488"/>
            </a:lvl6pPr>
            <a:lvl7pPr marL="1485991" indent="0">
              <a:buNone/>
              <a:defRPr sz="488"/>
            </a:lvl7pPr>
            <a:lvl8pPr marL="1733657" indent="0">
              <a:buNone/>
              <a:defRPr sz="488"/>
            </a:lvl8pPr>
            <a:lvl9pPr marL="1981322" indent="0">
              <a:buNone/>
              <a:defRPr sz="4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48762"/>
            <a:ext cx="5486400" cy="619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66775"/>
            <a:ext cx="5486400" cy="2451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3443023"/>
            <a:ext cx="1422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3443023"/>
            <a:ext cx="1930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3443023"/>
            <a:ext cx="1422400" cy="1977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5330" rtl="0" eaLnBrk="1" latinLnBrk="0" hangingPunct="1">
        <a:spcBef>
          <a:spcPct val="0"/>
        </a:spcBef>
        <a:buNone/>
        <a:defRPr sz="23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9" indent="-185749" algn="l" defTabSz="495330" rtl="0" eaLnBrk="1" latinLnBrk="0" hangingPunct="1">
        <a:spcBef>
          <a:spcPct val="20000"/>
        </a:spcBef>
        <a:buFont typeface="Arial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02456" indent="-154791" algn="l" defTabSz="495330" rtl="0" eaLnBrk="1" latinLnBrk="0" hangingPunct="1">
        <a:spcBef>
          <a:spcPct val="20000"/>
        </a:spcBef>
        <a:buFont typeface="Arial" pitchFamily="34" charset="0"/>
        <a:buChar char="–"/>
        <a:defRPr sz="1517" kern="1200">
          <a:solidFill>
            <a:schemeClr val="tx1"/>
          </a:solidFill>
          <a:latin typeface="+mn-lt"/>
          <a:ea typeface="+mn-ea"/>
          <a:cs typeface="+mn-cs"/>
        </a:defRPr>
      </a:lvl2pPr>
      <a:lvl3pPr marL="619163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828" indent="-123833" algn="l" defTabSz="495330" rtl="0" eaLnBrk="1" latinLnBrk="0" hangingPunct="1">
        <a:spcBef>
          <a:spcPct val="20000"/>
        </a:spcBef>
        <a:buFont typeface="Arial" pitchFamily="34" charset="0"/>
        <a:buChar char="–"/>
        <a:defRPr sz="1083" kern="1200">
          <a:solidFill>
            <a:schemeClr val="tx1"/>
          </a:solidFill>
          <a:latin typeface="+mn-lt"/>
          <a:ea typeface="+mn-ea"/>
          <a:cs typeface="+mn-cs"/>
        </a:defRPr>
      </a:lvl4pPr>
      <a:lvl5pPr marL="1114494" indent="-123833" algn="l" defTabSz="495330" rtl="0" eaLnBrk="1" latinLnBrk="0" hangingPunct="1">
        <a:spcBef>
          <a:spcPct val="20000"/>
        </a:spcBef>
        <a:buFont typeface="Arial" pitchFamily="34" charset="0"/>
        <a:buChar char="»"/>
        <a:defRPr sz="1083" kern="1200">
          <a:solidFill>
            <a:schemeClr val="tx1"/>
          </a:solidFill>
          <a:latin typeface="+mn-lt"/>
          <a:ea typeface="+mn-ea"/>
          <a:cs typeface="+mn-cs"/>
        </a:defRPr>
      </a:lvl5pPr>
      <a:lvl6pPr marL="136215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6pPr>
      <a:lvl7pPr marL="1609824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7pPr>
      <a:lvl8pPr marL="1857489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8pPr>
      <a:lvl9pPr marL="2105155" indent="-123833" algn="l" defTabSz="495330" rtl="0" eaLnBrk="1" latinLnBrk="0" hangingPunct="1">
        <a:spcBef>
          <a:spcPct val="20000"/>
        </a:spcBef>
        <a:buFont typeface="Arial" pitchFamily="34" charset="0"/>
        <a:buChar char="•"/>
        <a:defRPr sz="1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65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330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9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66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326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991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657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322" algn="l" defTabSz="495330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hyperlink" Target="mailto:alex@pacificwide.com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hyperlink" Target="tel:408-398-495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hyperlink" Target="https://www.remove.bg/" TargetMode="External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hyperlink" Target="mailto:ivan.hustleph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image" Target="../media/image19.png"/><Relationship Id="rId16" Type="http://schemas.openxmlformats.org/officeDocument/2006/relationships/hyperlink" Target="https://www.remove.b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13.png"/><Relationship Id="rId5" Type="http://schemas.openxmlformats.org/officeDocument/2006/relationships/image" Target="../media/image22.png"/><Relationship Id="rId15" Type="http://schemas.openxmlformats.org/officeDocument/2006/relationships/hyperlink" Target="mailto:ivan.hustleph@gmail.com" TargetMode="External"/><Relationship Id="rId10" Type="http://schemas.openxmlformats.org/officeDocument/2006/relationships/image" Target="../media/image12.svg"/><Relationship Id="rId4" Type="http://schemas.openxmlformats.org/officeDocument/2006/relationships/image" Target="../media/image21.svg"/><Relationship Id="rId9" Type="http://schemas.openxmlformats.org/officeDocument/2006/relationships/image" Target="../media/image11.png"/><Relationship Id="rId1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hyperlink" Target="mailto:ivan.hustleph@gmail.com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14.svg"/><Relationship Id="rId4" Type="http://schemas.openxmlformats.org/officeDocument/2006/relationships/image" Target="../media/image21.svg"/><Relationship Id="rId9" Type="http://schemas.openxmlformats.org/officeDocument/2006/relationships/image" Target="../media/image13.png"/><Relationship Id="rId14" Type="http://schemas.openxmlformats.org/officeDocument/2006/relationships/hyperlink" Target="https://www.remove.b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68" y="-15399"/>
            <a:ext cx="6866668" cy="3039721"/>
            <a:chOff x="0" y="0"/>
            <a:chExt cx="2709333" cy="11760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1176063"/>
            </a:xfrm>
            <a:custGeom>
              <a:avLst/>
              <a:gdLst/>
              <a:ahLst/>
              <a:cxnLst/>
              <a:rect l="l" t="t" r="r" b="b"/>
              <a:pathLst>
                <a:path w="2709333" h="1176063">
                  <a:moveTo>
                    <a:pt x="0" y="0"/>
                  </a:moveTo>
                  <a:lnTo>
                    <a:pt x="2709333" y="0"/>
                  </a:lnTo>
                  <a:lnTo>
                    <a:pt x="2709333" y="1176063"/>
                  </a:lnTo>
                  <a:lnTo>
                    <a:pt x="0" y="1176063"/>
                  </a:lnTo>
                  <a:close/>
                </a:path>
              </a:pathLst>
            </a:custGeom>
            <a:solidFill>
              <a:srgbClr val="AD22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1204638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1062"/>
                </a:lnSpc>
                <a:spcBef>
                  <a:spcPct val="0"/>
                </a:spcBef>
              </a:pPr>
              <a:endParaRPr sz="572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151645"/>
            <a:ext cx="6857999" cy="771720"/>
            <a:chOff x="0" y="0"/>
            <a:chExt cx="2770426" cy="384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0426" cy="384832"/>
            </a:xfrm>
            <a:custGeom>
              <a:avLst/>
              <a:gdLst/>
              <a:ahLst/>
              <a:cxnLst/>
              <a:rect l="l" t="t" r="r" b="b"/>
              <a:pathLst>
                <a:path w="2770426" h="384832">
                  <a:moveTo>
                    <a:pt x="0" y="0"/>
                  </a:moveTo>
                  <a:lnTo>
                    <a:pt x="2770426" y="0"/>
                  </a:lnTo>
                  <a:lnTo>
                    <a:pt x="2770426" y="384832"/>
                  </a:lnTo>
                  <a:lnTo>
                    <a:pt x="0" y="384832"/>
                  </a:lnTo>
                  <a:close/>
                </a:path>
              </a:pathLst>
            </a:custGeom>
            <a:solidFill>
              <a:srgbClr val="AD222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70426" cy="413407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1062"/>
                </a:lnSpc>
                <a:spcBef>
                  <a:spcPct val="0"/>
                </a:spcBef>
              </a:pPr>
              <a:endParaRPr sz="572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9693" y="1357050"/>
            <a:ext cx="5553725" cy="2165970"/>
            <a:chOff x="0" y="0"/>
            <a:chExt cx="6665169" cy="25994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665168" cy="2599436"/>
            </a:xfrm>
            <a:custGeom>
              <a:avLst/>
              <a:gdLst/>
              <a:ahLst/>
              <a:cxnLst/>
              <a:rect l="l" t="t" r="r" b="b"/>
              <a:pathLst>
                <a:path w="6665168" h="2599436">
                  <a:moveTo>
                    <a:pt x="6665168" y="92837"/>
                  </a:moveTo>
                  <a:lnTo>
                    <a:pt x="6665168" y="2506599"/>
                  </a:lnTo>
                  <a:cubicBezTo>
                    <a:pt x="6665168" y="2557907"/>
                    <a:pt x="6621579" y="2599436"/>
                    <a:pt x="6567724" y="2599436"/>
                  </a:cubicBezTo>
                  <a:lnTo>
                    <a:pt x="97445" y="2599436"/>
                  </a:lnTo>
                  <a:cubicBezTo>
                    <a:pt x="43590" y="2599436"/>
                    <a:pt x="0" y="2557907"/>
                    <a:pt x="0" y="2506599"/>
                  </a:cubicBezTo>
                  <a:lnTo>
                    <a:pt x="0" y="92837"/>
                  </a:lnTo>
                  <a:cubicBezTo>
                    <a:pt x="0" y="41529"/>
                    <a:pt x="43590" y="0"/>
                    <a:pt x="97445" y="0"/>
                  </a:cubicBezTo>
                  <a:lnTo>
                    <a:pt x="6567724" y="0"/>
                  </a:lnTo>
                  <a:cubicBezTo>
                    <a:pt x="6621579" y="0"/>
                    <a:pt x="6665168" y="41529"/>
                    <a:pt x="6665168" y="92837"/>
                  </a:cubicBezTo>
                  <a:close/>
                </a:path>
              </a:pathLst>
            </a:custGeom>
            <a:blipFill>
              <a:blip r:embed="rId2"/>
              <a:stretch>
                <a:fillRect l="-4537" t="-40887" r="-4561" b="-75200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4841621" y="3233993"/>
            <a:ext cx="1277514" cy="584907"/>
            <a:chOff x="0" y="0"/>
            <a:chExt cx="812800" cy="37213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372139"/>
            </a:xfrm>
            <a:custGeom>
              <a:avLst/>
              <a:gdLst/>
              <a:ahLst/>
              <a:cxnLst/>
              <a:rect l="l" t="t" r="r" b="b"/>
              <a:pathLst>
                <a:path w="812800" h="372139">
                  <a:moveTo>
                    <a:pt x="121455" y="0"/>
                  </a:moveTo>
                  <a:lnTo>
                    <a:pt x="691345" y="0"/>
                  </a:lnTo>
                  <a:cubicBezTo>
                    <a:pt x="758423" y="0"/>
                    <a:pt x="812800" y="54377"/>
                    <a:pt x="812800" y="121455"/>
                  </a:cubicBezTo>
                  <a:lnTo>
                    <a:pt x="812800" y="250683"/>
                  </a:lnTo>
                  <a:cubicBezTo>
                    <a:pt x="812800" y="317761"/>
                    <a:pt x="758423" y="372139"/>
                    <a:pt x="691345" y="372139"/>
                  </a:cubicBezTo>
                  <a:lnTo>
                    <a:pt x="121455" y="372139"/>
                  </a:lnTo>
                  <a:cubicBezTo>
                    <a:pt x="54377" y="372139"/>
                    <a:pt x="0" y="317761"/>
                    <a:pt x="0" y="250683"/>
                  </a:cubicBezTo>
                  <a:lnTo>
                    <a:pt x="0" y="121455"/>
                  </a:lnTo>
                  <a:cubicBezTo>
                    <a:pt x="0" y="54377"/>
                    <a:pt x="54377" y="0"/>
                    <a:pt x="121455" y="0"/>
                  </a:cubicBezTo>
                  <a:close/>
                </a:path>
              </a:pathLst>
            </a:custGeom>
            <a:solidFill>
              <a:srgbClr val="B31C1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400714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1062"/>
                </a:lnSpc>
              </a:pPr>
              <a:endParaRPr sz="572"/>
            </a:p>
          </p:txBody>
        </p:sp>
      </p:grpSp>
      <p:graphicFrame>
        <p:nvGraphicFramePr>
          <p:cNvPr id="13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35168"/>
              </p:ext>
            </p:extLst>
          </p:nvPr>
        </p:nvGraphicFramePr>
        <p:xfrm>
          <a:off x="464399" y="5135601"/>
          <a:ext cx="5866503" cy="3747268"/>
        </p:xfrm>
        <a:graphic>
          <a:graphicData uri="http://schemas.openxmlformats.org/drawingml/2006/table">
            <a:tbl>
              <a:tblPr/>
              <a:tblGrid>
                <a:gridCol w="1692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1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3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 Bold"/>
                        </a:rPr>
                        <a:t>Conventional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 Bold"/>
                        </a:rPr>
                        <a:t>Conventional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latin typeface="TT Interphases Bold"/>
                        </a:rPr>
                        <a:t>FHA</a:t>
                      </a:r>
                      <a:endParaRPr lang="en-US" sz="400" dirty="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 Bold"/>
                        </a:rPr>
                        <a:t>FHA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Loan Amount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$ 562,500.00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$ 500,000.00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$ 603,125.00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$ 562,500.00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Down Payment 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10%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20%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3.50%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10%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Down Payment $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$ 62,500.00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$ 125,000.00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$ 21,875.00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$ 62,500.00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Loan Terms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30 Years Fixed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30 Years Fixed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30 Years Fixed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30 Years Fixed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Interest Rates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7.50%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7.50%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6.63%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6.63%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Discount Points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Underwriting Fee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$ 1,295.00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$ 1,295.00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$ 1,295.00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$ 1,295.00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Upfront MI (1.75%)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0%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$ 10,554.69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$ 9,843.75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Monthly MI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$ 99.00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-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$ 276.00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$ 234.00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Property Tax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$ 652.00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$ 652.00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$ 652.00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$ 652.00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Homeowner's Insurance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$ 100.00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Monthly Payment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$ 3,933.08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$ 3,496.07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$ 3,929.46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$ 3,664.78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662"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Total Monthly Payment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$ 4,685.08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$ 4,248.07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>
                          <a:solidFill>
                            <a:srgbClr val="000000"/>
                          </a:solidFill>
                          <a:latin typeface="TT Interphases"/>
                        </a:rPr>
                        <a:t>$ 4,681.46</a:t>
                      </a:r>
                      <a:endParaRPr lang="en-US" sz="40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3"/>
                        </a:lnSpc>
                        <a:defRPr/>
                      </a:pPr>
                      <a:r>
                        <a:rPr lang="en-US" sz="600" dirty="0">
                          <a:solidFill>
                            <a:srgbClr val="000000"/>
                          </a:solidFill>
                          <a:latin typeface="TT Interphases"/>
                        </a:rPr>
                        <a:t>$ 4,416.78</a:t>
                      </a:r>
                      <a:endParaRPr lang="en-US" sz="400" dirty="0"/>
                    </a:p>
                  </a:txBody>
                  <a:tcPr marL="12147" marR="12147" marT="12147" marB="12147" anchor="ctr">
                    <a:lnL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33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TextBox 14"/>
          <p:cNvSpPr txBox="1"/>
          <p:nvPr/>
        </p:nvSpPr>
        <p:spPr>
          <a:xfrm>
            <a:off x="303841" y="280985"/>
            <a:ext cx="6200574" cy="89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9"/>
              </a:lnSpc>
            </a:pPr>
            <a:r>
              <a:rPr lang="en-US" sz="7155" dirty="0">
                <a:solidFill>
                  <a:srgbClr val="FFFFFF"/>
                </a:solidFill>
                <a:latin typeface="Antonio Bold"/>
              </a:rPr>
              <a:t>OPEN HOUSE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51886" y="3586857"/>
            <a:ext cx="3965609" cy="438790"/>
            <a:chOff x="0" y="0"/>
            <a:chExt cx="9761501" cy="1080098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9761501" cy="1080098"/>
              <a:chOff x="0" y="0"/>
              <a:chExt cx="1538486" cy="17023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538487" cy="170232"/>
              </a:xfrm>
              <a:custGeom>
                <a:avLst/>
                <a:gdLst/>
                <a:ahLst/>
                <a:cxnLst/>
                <a:rect l="l" t="t" r="r" b="b"/>
                <a:pathLst>
                  <a:path w="1538487" h="170232">
                    <a:moveTo>
                      <a:pt x="8000" y="0"/>
                    </a:moveTo>
                    <a:lnTo>
                      <a:pt x="1530487" y="0"/>
                    </a:lnTo>
                    <a:cubicBezTo>
                      <a:pt x="1532609" y="0"/>
                      <a:pt x="1534643" y="843"/>
                      <a:pt x="1536144" y="2343"/>
                    </a:cubicBezTo>
                    <a:cubicBezTo>
                      <a:pt x="1537644" y="3843"/>
                      <a:pt x="1538487" y="5878"/>
                      <a:pt x="1538487" y="8000"/>
                    </a:cubicBezTo>
                    <a:lnTo>
                      <a:pt x="1538487" y="162232"/>
                    </a:lnTo>
                    <a:cubicBezTo>
                      <a:pt x="1538487" y="166650"/>
                      <a:pt x="1534905" y="170232"/>
                      <a:pt x="1530487" y="170232"/>
                    </a:cubicBezTo>
                    <a:lnTo>
                      <a:pt x="8000" y="170232"/>
                    </a:lnTo>
                    <a:cubicBezTo>
                      <a:pt x="3582" y="170232"/>
                      <a:pt x="0" y="166650"/>
                      <a:pt x="0" y="162232"/>
                    </a:cubicBezTo>
                    <a:lnTo>
                      <a:pt x="0" y="8000"/>
                    </a:lnTo>
                    <a:cubicBezTo>
                      <a:pt x="0" y="3582"/>
                      <a:pt x="3582" y="0"/>
                      <a:pt x="8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sq">
                <a:solidFill>
                  <a:srgbClr val="AA2427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19050"/>
                <a:ext cx="1538486" cy="151182"/>
              </a:xfrm>
              <a:prstGeom prst="rect">
                <a:avLst/>
              </a:prstGeom>
            </p:spPr>
            <p:txBody>
              <a:bodyPr lIns="23613" tIns="23613" rIns="23613" bIns="23613" rtlCol="0" anchor="ctr"/>
              <a:lstStyle/>
              <a:p>
                <a:pPr algn="ctr">
                  <a:lnSpc>
                    <a:spcPts val="1227"/>
                  </a:lnSpc>
                </a:pPr>
                <a:endParaRPr sz="572"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459017" y="258941"/>
              <a:ext cx="562217" cy="562217"/>
            </a:xfrm>
            <a:custGeom>
              <a:avLst/>
              <a:gdLst/>
              <a:ahLst/>
              <a:cxnLst/>
              <a:rect l="l" t="t" r="r" b="b"/>
              <a:pathLst>
                <a:path w="562217" h="562217">
                  <a:moveTo>
                    <a:pt x="0" y="0"/>
                  </a:moveTo>
                  <a:lnTo>
                    <a:pt x="562217" y="0"/>
                  </a:lnTo>
                  <a:lnTo>
                    <a:pt x="562217" y="562216"/>
                  </a:lnTo>
                  <a:lnTo>
                    <a:pt x="0" y="56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>
              <a:off x="3128984" y="258941"/>
              <a:ext cx="767293" cy="562217"/>
            </a:xfrm>
            <a:custGeom>
              <a:avLst/>
              <a:gdLst/>
              <a:ahLst/>
              <a:cxnLst/>
              <a:rect l="l" t="t" r="r" b="b"/>
              <a:pathLst>
                <a:path w="767293" h="562217">
                  <a:moveTo>
                    <a:pt x="0" y="0"/>
                  </a:moveTo>
                  <a:lnTo>
                    <a:pt x="767293" y="0"/>
                  </a:lnTo>
                  <a:lnTo>
                    <a:pt x="767293" y="562216"/>
                  </a:lnTo>
                  <a:lnTo>
                    <a:pt x="0" y="562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>
              <a:off x="6379918" y="274380"/>
              <a:ext cx="683472" cy="546777"/>
            </a:xfrm>
            <a:custGeom>
              <a:avLst/>
              <a:gdLst/>
              <a:ahLst/>
              <a:cxnLst/>
              <a:rect l="l" t="t" r="r" b="b"/>
              <a:pathLst>
                <a:path w="683472" h="546777">
                  <a:moveTo>
                    <a:pt x="0" y="0"/>
                  </a:moveTo>
                  <a:lnTo>
                    <a:pt x="683472" y="0"/>
                  </a:lnTo>
                  <a:lnTo>
                    <a:pt x="683472" y="546777"/>
                  </a:lnTo>
                  <a:lnTo>
                    <a:pt x="0" y="5467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222070" y="323224"/>
              <a:ext cx="1781359" cy="407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1000" dirty="0">
                  <a:solidFill>
                    <a:srgbClr val="000000"/>
                  </a:solidFill>
                  <a:latin typeface="TT Interphases"/>
                </a:rPr>
                <a:t>1,610 </a:t>
              </a:r>
              <a:r>
                <a:rPr lang="en-US" sz="1000" dirty="0" err="1">
                  <a:solidFill>
                    <a:srgbClr val="000000"/>
                  </a:solidFill>
                  <a:latin typeface="TT Interphases"/>
                </a:rPr>
                <a:t>sqft</a:t>
              </a:r>
              <a:endParaRPr lang="en-US" sz="1000" dirty="0">
                <a:solidFill>
                  <a:srgbClr val="000000"/>
                </a:solidFill>
                <a:latin typeface="TT Interphases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094841" y="323224"/>
              <a:ext cx="2079582" cy="407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TT Interphases"/>
                </a:rPr>
                <a:t>3 Bedrooms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261953" y="339951"/>
              <a:ext cx="2040530" cy="407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00"/>
                </a:lnSpc>
                <a:spcBef>
                  <a:spcPct val="0"/>
                </a:spcBef>
              </a:pPr>
              <a:r>
                <a:rPr lang="en-US" sz="1000">
                  <a:solidFill>
                    <a:srgbClr val="000000"/>
                  </a:solidFill>
                  <a:latin typeface="TT Interphases"/>
                </a:rPr>
                <a:t>2 Bathrooms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67108" y="996754"/>
            <a:ext cx="4723785" cy="339708"/>
            <a:chOff x="0" y="-19049"/>
            <a:chExt cx="11627778" cy="836204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9049"/>
              <a:ext cx="11627778" cy="836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2"/>
                </a:lnSpc>
                <a:spcBef>
                  <a:spcPct val="0"/>
                </a:spcBef>
              </a:pPr>
              <a:r>
                <a:rPr lang="en-US" sz="2208" dirty="0">
                  <a:solidFill>
                    <a:srgbClr val="FFFFFF"/>
                  </a:solidFill>
                  <a:latin typeface="Antonio"/>
                </a:rPr>
                <a:t>2211 </a:t>
              </a:r>
              <a:r>
                <a:rPr lang="en-US" sz="2208" dirty="0" err="1">
                  <a:solidFill>
                    <a:srgbClr val="FFFFFF"/>
                  </a:solidFill>
                  <a:latin typeface="Antonio"/>
                </a:rPr>
                <a:t>Zennia</a:t>
              </a:r>
              <a:r>
                <a:rPr lang="en-US" sz="2208" dirty="0">
                  <a:solidFill>
                    <a:srgbClr val="FFFFFF"/>
                  </a:solidFill>
                  <a:latin typeface="Antonio"/>
                </a:rPr>
                <a:t> Ct, PITTSBURG, CA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148279" y="45879"/>
              <a:ext cx="736674" cy="736674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27517" tIns="27517" rIns="27517" bIns="27517" rtlCol="0" anchor="ctr"/>
              <a:lstStyle/>
              <a:p>
                <a:pPr algn="ctr">
                  <a:lnSpc>
                    <a:spcPts val="988"/>
                  </a:lnSpc>
                </a:pPr>
                <a:endParaRPr sz="572"/>
              </a:p>
            </p:txBody>
          </p:sp>
        </p:grpSp>
        <p:sp>
          <p:nvSpPr>
            <p:cNvPr id="30" name="Freeform 30"/>
            <p:cNvSpPr/>
            <p:nvPr/>
          </p:nvSpPr>
          <p:spPr>
            <a:xfrm>
              <a:off x="1348682" y="161683"/>
              <a:ext cx="335869" cy="505067"/>
            </a:xfrm>
            <a:custGeom>
              <a:avLst/>
              <a:gdLst/>
              <a:ahLst/>
              <a:cxnLst/>
              <a:rect l="l" t="t" r="r" b="b"/>
              <a:pathLst>
                <a:path w="335869" h="505067">
                  <a:moveTo>
                    <a:pt x="0" y="0"/>
                  </a:moveTo>
                  <a:lnTo>
                    <a:pt x="335869" y="0"/>
                  </a:lnTo>
                  <a:lnTo>
                    <a:pt x="335869" y="505067"/>
                  </a:lnTo>
                  <a:lnTo>
                    <a:pt x="0" y="505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354732" y="9103872"/>
            <a:ext cx="867897" cy="867897"/>
            <a:chOff x="0" y="0"/>
            <a:chExt cx="2136362" cy="2136362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2136362" cy="2136362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27517" tIns="27517" rIns="27517" bIns="27517" rtlCol="0" anchor="ctr"/>
              <a:lstStyle/>
              <a:p>
                <a:pPr algn="ctr">
                  <a:lnSpc>
                    <a:spcPts val="1062"/>
                  </a:lnSpc>
                  <a:spcBef>
                    <a:spcPct val="0"/>
                  </a:spcBef>
                </a:pPr>
                <a:endParaRPr sz="572"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220875" y="490951"/>
              <a:ext cx="1694612" cy="1046512"/>
            </a:xfrm>
            <a:custGeom>
              <a:avLst/>
              <a:gdLst/>
              <a:ahLst/>
              <a:cxnLst/>
              <a:rect l="l" t="t" r="r" b="b"/>
              <a:pathLst>
                <a:path w="1694612" h="1046512">
                  <a:moveTo>
                    <a:pt x="0" y="0"/>
                  </a:moveTo>
                  <a:lnTo>
                    <a:pt x="1694612" y="0"/>
                  </a:lnTo>
                  <a:lnTo>
                    <a:pt x="1694612" y="1046512"/>
                  </a:lnTo>
                  <a:lnTo>
                    <a:pt x="0" y="1046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140" r="-1185"/>
              </a:stretch>
            </a:blipFill>
          </p:spPr>
        </p:sp>
      </p:grpSp>
      <p:sp>
        <p:nvSpPr>
          <p:cNvPr id="36" name="Freeform 36"/>
          <p:cNvSpPr/>
          <p:nvPr/>
        </p:nvSpPr>
        <p:spPr>
          <a:xfrm>
            <a:off x="2534847" y="9653856"/>
            <a:ext cx="101239" cy="101239"/>
          </a:xfrm>
          <a:custGeom>
            <a:avLst/>
            <a:gdLst/>
            <a:ahLst/>
            <a:cxnLst/>
            <a:rect l="l" t="t" r="r" b="b"/>
            <a:pathLst>
              <a:path w="186903" h="186903">
                <a:moveTo>
                  <a:pt x="0" y="0"/>
                </a:moveTo>
                <a:lnTo>
                  <a:pt x="186903" y="0"/>
                </a:lnTo>
                <a:lnTo>
                  <a:pt x="186903" y="186903"/>
                </a:lnTo>
                <a:lnTo>
                  <a:pt x="0" y="1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2534847" y="9772979"/>
            <a:ext cx="101239" cy="101239"/>
          </a:xfrm>
          <a:custGeom>
            <a:avLst/>
            <a:gdLst/>
            <a:ahLst/>
            <a:cxnLst/>
            <a:rect l="l" t="t" r="r" b="b"/>
            <a:pathLst>
              <a:path w="186903" h="186903">
                <a:moveTo>
                  <a:pt x="0" y="0"/>
                </a:moveTo>
                <a:lnTo>
                  <a:pt x="186903" y="0"/>
                </a:lnTo>
                <a:lnTo>
                  <a:pt x="186903" y="186903"/>
                </a:lnTo>
                <a:lnTo>
                  <a:pt x="0" y="1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2509498" y="9236048"/>
            <a:ext cx="1213040" cy="15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79"/>
              </a:lnSpc>
              <a:spcBef>
                <a:spcPct val="0"/>
              </a:spcBef>
            </a:pPr>
            <a:r>
              <a:rPr lang="en-US" sz="914" dirty="0">
                <a:solidFill>
                  <a:srgbClr val="FFFFFF"/>
                </a:solidFill>
                <a:latin typeface="Poppins Bold"/>
              </a:rPr>
              <a:t>MINH CHAU NGUYEN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537428" y="9379734"/>
            <a:ext cx="820960" cy="1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1"/>
              </a:lnSpc>
              <a:spcBef>
                <a:spcPct val="0"/>
              </a:spcBef>
            </a:pPr>
            <a:r>
              <a:rPr lang="en-US" sz="622">
                <a:solidFill>
                  <a:srgbClr val="FFFFFF"/>
                </a:solidFill>
                <a:latin typeface="Poppins"/>
              </a:rPr>
              <a:t>Loan Agent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687474" y="9646869"/>
            <a:ext cx="1199761" cy="9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"/>
              </a:lnSpc>
              <a:spcBef>
                <a:spcPct val="0"/>
              </a:spcBef>
            </a:pPr>
            <a:r>
              <a:rPr lang="en-US" sz="550" dirty="0">
                <a:solidFill>
                  <a:srgbClr val="FFFFFF"/>
                </a:solidFill>
                <a:latin typeface="Poppins"/>
              </a:rPr>
              <a:t>mchau@pacificwide.com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87474" y="9525042"/>
            <a:ext cx="1313818" cy="9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"/>
              </a:lnSpc>
              <a:spcBef>
                <a:spcPct val="0"/>
              </a:spcBef>
            </a:pPr>
            <a:r>
              <a:rPr lang="en-US" sz="550">
                <a:solidFill>
                  <a:srgbClr val="FFFFFF"/>
                </a:solidFill>
                <a:latin typeface="Poppins"/>
              </a:rPr>
              <a:t>mcmortgage.net</a:t>
            </a:r>
          </a:p>
        </p:txBody>
      </p:sp>
      <p:sp>
        <p:nvSpPr>
          <p:cNvPr id="42" name="Freeform 42"/>
          <p:cNvSpPr/>
          <p:nvPr/>
        </p:nvSpPr>
        <p:spPr>
          <a:xfrm>
            <a:off x="1503188" y="8968150"/>
            <a:ext cx="955215" cy="955215"/>
          </a:xfrm>
          <a:custGeom>
            <a:avLst/>
            <a:gdLst/>
            <a:ahLst/>
            <a:cxnLst/>
            <a:rect l="l" t="t" r="r" b="b"/>
            <a:pathLst>
              <a:path w="1763474" h="1763474">
                <a:moveTo>
                  <a:pt x="0" y="0"/>
                </a:moveTo>
                <a:lnTo>
                  <a:pt x="1763474" y="0"/>
                </a:lnTo>
                <a:lnTo>
                  <a:pt x="1763474" y="1763474"/>
                </a:lnTo>
                <a:lnTo>
                  <a:pt x="0" y="17634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662804" y="8858218"/>
            <a:ext cx="1081967" cy="1056593"/>
          </a:xfrm>
          <a:custGeom>
            <a:avLst/>
            <a:gdLst/>
            <a:ahLst/>
            <a:cxnLst/>
            <a:rect l="l" t="t" r="r" b="b"/>
            <a:pathLst>
              <a:path w="1997478" h="1950634">
                <a:moveTo>
                  <a:pt x="0" y="0"/>
                </a:moveTo>
                <a:lnTo>
                  <a:pt x="1997478" y="0"/>
                </a:lnTo>
                <a:lnTo>
                  <a:pt x="1997478" y="1950634"/>
                </a:lnTo>
                <a:lnTo>
                  <a:pt x="0" y="195063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209667" r="-9362" b="-84062"/>
            </a:stretch>
          </a:blipFill>
        </p:spPr>
      </p:sp>
      <p:sp>
        <p:nvSpPr>
          <p:cNvPr id="44" name="Freeform 44"/>
          <p:cNvSpPr/>
          <p:nvPr/>
        </p:nvSpPr>
        <p:spPr>
          <a:xfrm>
            <a:off x="4784659" y="9514076"/>
            <a:ext cx="101239" cy="101239"/>
          </a:xfrm>
          <a:custGeom>
            <a:avLst/>
            <a:gdLst/>
            <a:ahLst/>
            <a:cxnLst/>
            <a:rect l="l" t="t" r="r" b="b"/>
            <a:pathLst>
              <a:path w="186903" h="186903">
                <a:moveTo>
                  <a:pt x="0" y="0"/>
                </a:moveTo>
                <a:lnTo>
                  <a:pt x="186903" y="0"/>
                </a:lnTo>
                <a:lnTo>
                  <a:pt x="186903" y="186903"/>
                </a:lnTo>
                <a:lnTo>
                  <a:pt x="0" y="1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4784659" y="9635903"/>
            <a:ext cx="101239" cy="101239"/>
          </a:xfrm>
          <a:custGeom>
            <a:avLst/>
            <a:gdLst/>
            <a:ahLst/>
            <a:cxnLst/>
            <a:rect l="l" t="t" r="r" b="b"/>
            <a:pathLst>
              <a:path w="186903" h="186903">
                <a:moveTo>
                  <a:pt x="0" y="0"/>
                </a:moveTo>
                <a:lnTo>
                  <a:pt x="186903" y="0"/>
                </a:lnTo>
                <a:lnTo>
                  <a:pt x="186903" y="186903"/>
                </a:lnTo>
                <a:lnTo>
                  <a:pt x="0" y="1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2529455" y="9525042"/>
            <a:ext cx="112023" cy="112023"/>
          </a:xfrm>
          <a:custGeom>
            <a:avLst/>
            <a:gdLst/>
            <a:ahLst/>
            <a:cxnLst/>
            <a:rect l="l" t="t" r="r" b="b"/>
            <a:pathLst>
              <a:path w="206812" h="206812">
                <a:moveTo>
                  <a:pt x="0" y="0"/>
                </a:moveTo>
                <a:lnTo>
                  <a:pt x="206812" y="0"/>
                </a:lnTo>
                <a:lnTo>
                  <a:pt x="206812" y="206812"/>
                </a:lnTo>
                <a:lnTo>
                  <a:pt x="0" y="20681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2694832" y="9770027"/>
            <a:ext cx="661857" cy="9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"/>
              </a:lnSpc>
              <a:spcBef>
                <a:spcPct val="0"/>
              </a:spcBef>
            </a:pPr>
            <a:r>
              <a:rPr lang="en-US" sz="550" dirty="0">
                <a:solidFill>
                  <a:srgbClr val="FFFFFF"/>
                </a:solidFill>
                <a:latin typeface="Poppins"/>
              </a:rPr>
              <a:t>408-393-2068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027927" y="3357611"/>
            <a:ext cx="904901" cy="10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"/>
              </a:lnSpc>
            </a:pPr>
            <a:r>
              <a:rPr lang="en-US" sz="786">
                <a:solidFill>
                  <a:srgbClr val="FFFFFF"/>
                </a:solidFill>
                <a:latin typeface="Quicksand Medium"/>
              </a:rPr>
              <a:t>OFFER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971810" y="3471284"/>
            <a:ext cx="101713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1"/>
              </a:lnSpc>
            </a:pPr>
            <a:r>
              <a:rPr lang="en-US" sz="1690">
                <a:solidFill>
                  <a:srgbClr val="FFFFFF"/>
                </a:solidFill>
                <a:latin typeface="Quicksand Bold"/>
              </a:rPr>
              <a:t>$624,950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51886" y="4056074"/>
            <a:ext cx="5491531" cy="697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6"/>
              </a:lnSpc>
            </a:pPr>
            <a:r>
              <a:rPr lang="en-US" sz="800" dirty="0">
                <a:solidFill>
                  <a:srgbClr val="000000"/>
                </a:solidFill>
                <a:latin typeface="TT Interphases"/>
              </a:rPr>
              <a:t>Welcome to 2211 </a:t>
            </a:r>
            <a:r>
              <a:rPr lang="en-US" sz="800" dirty="0" err="1">
                <a:solidFill>
                  <a:srgbClr val="000000"/>
                </a:solidFill>
                <a:latin typeface="TT Interphases"/>
              </a:rPr>
              <a:t>Zennia</a:t>
            </a:r>
            <a:r>
              <a:rPr lang="en-US" sz="800" dirty="0">
                <a:solidFill>
                  <a:srgbClr val="000000"/>
                </a:solidFill>
                <a:latin typeface="TT Interphases"/>
              </a:rPr>
              <a:t> Ct.! This stunning home in Pittsburg, CA, offers 3 bedrooms, including a master suite, 2 bathrooms, and elegant features like vaulted ceilings and wood floors. Enjoy entertaining in the gourmet kitchen and separate family room with a cozy fireplace. Outside, the large deck and spacious backyard are perfect for outdoor activities. Don't miss out on this beautiful property in the desirable Pittsburg Unified School District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28713" y="4911334"/>
            <a:ext cx="6200574" cy="185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600" dirty="0">
                <a:solidFill>
                  <a:srgbClr val="AA2427"/>
                </a:solidFill>
                <a:latin typeface="Antonio Bold"/>
              </a:rPr>
              <a:t>YOUR FINANCING OPTIONS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912319" y="9628239"/>
            <a:ext cx="661857" cy="9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"/>
              </a:lnSpc>
              <a:spcBef>
                <a:spcPct val="0"/>
              </a:spcBef>
            </a:pPr>
            <a:r>
              <a:rPr lang="en-US" sz="550" dirty="0">
                <a:solidFill>
                  <a:srgbClr val="FFFFFF"/>
                </a:solidFill>
                <a:latin typeface="Poppins"/>
              </a:rPr>
              <a:t>408-398-4956</a:t>
            </a:r>
            <a:endParaRPr lang="en-US" sz="550" dirty="0">
              <a:solidFill>
                <a:srgbClr val="FFFFFF"/>
              </a:solidFill>
              <a:latin typeface="Poppins"/>
              <a:hlinkClick r:id="rId20" tooltip="tel:408-398-4956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4782049" y="9236048"/>
            <a:ext cx="1213040" cy="157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9"/>
              </a:lnSpc>
              <a:spcBef>
                <a:spcPct val="0"/>
              </a:spcBef>
            </a:pPr>
            <a:r>
              <a:rPr lang="en-US" sz="914" dirty="0">
                <a:solidFill>
                  <a:srgbClr val="FFFFFF"/>
                </a:solidFill>
                <a:latin typeface="Poppins Bold"/>
              </a:rPr>
              <a:t>ALEX RAMOS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782049" y="9385288"/>
            <a:ext cx="820960" cy="118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1"/>
              </a:lnSpc>
              <a:spcBef>
                <a:spcPct val="0"/>
              </a:spcBef>
            </a:pPr>
            <a:r>
              <a:rPr lang="en-US" sz="622" dirty="0">
                <a:solidFill>
                  <a:srgbClr val="FFFFFF"/>
                </a:solidFill>
                <a:latin typeface="Poppins"/>
              </a:rPr>
              <a:t>Real Estate Broker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906434" y="9498228"/>
            <a:ext cx="1199761" cy="9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"/>
              </a:lnSpc>
              <a:spcBef>
                <a:spcPct val="0"/>
              </a:spcBef>
            </a:pPr>
            <a:r>
              <a:rPr lang="en-US" sz="550" dirty="0">
                <a:solidFill>
                  <a:srgbClr val="FFFFFF"/>
                </a:solidFill>
                <a:latin typeface="Poppins"/>
              </a:rPr>
              <a:t>alex@pacificwide.com</a:t>
            </a:r>
            <a:endParaRPr lang="en-US" sz="550" dirty="0">
              <a:solidFill>
                <a:srgbClr val="FFFFFF"/>
              </a:solidFill>
              <a:latin typeface="Poppins"/>
              <a:hlinkClick r:id="rId21" tooltip="mailto:alex@pacificwide.com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CEFACF4-EB55-E3BC-6329-9E4C63DAF402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58DBC0E-6ACB-CEF0-458B-BD7A5AFFB1AC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2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3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8813"/>
            <a:ext cx="6858000" cy="1340338"/>
            <a:chOff x="0" y="0"/>
            <a:chExt cx="3088290" cy="50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88290" cy="507258"/>
            </a:xfrm>
            <a:custGeom>
              <a:avLst/>
              <a:gdLst/>
              <a:ahLst/>
              <a:cxnLst/>
              <a:rect l="l" t="t" r="r" b="b"/>
              <a:pathLst>
                <a:path w="3088290" h="507258">
                  <a:moveTo>
                    <a:pt x="0" y="0"/>
                  </a:moveTo>
                  <a:lnTo>
                    <a:pt x="3088290" y="0"/>
                  </a:lnTo>
                  <a:lnTo>
                    <a:pt x="3088290" y="507258"/>
                  </a:lnTo>
                  <a:lnTo>
                    <a:pt x="0" y="507258"/>
                  </a:lnTo>
                  <a:close/>
                </a:path>
              </a:pathLst>
            </a:custGeom>
            <a:solidFill>
              <a:srgbClr val="AD222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088290" cy="554883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1014"/>
                </a:lnSpc>
              </a:pPr>
              <a:endParaRPr sz="572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53647" y="505821"/>
            <a:ext cx="4921488" cy="847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40"/>
              </a:lnSpc>
              <a:spcBef>
                <a:spcPct val="0"/>
              </a:spcBef>
            </a:pPr>
            <a:r>
              <a:rPr lang="en-US" sz="5458" spc="-240" dirty="0">
                <a:solidFill>
                  <a:srgbClr val="FFFFFF"/>
                </a:solidFill>
                <a:latin typeface="Antonio Bold"/>
              </a:rPr>
              <a:t>HARD MONEY LOANS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30759" y="2399888"/>
            <a:ext cx="5527242" cy="1306615"/>
            <a:chOff x="0" y="0"/>
            <a:chExt cx="2238648" cy="6090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8648" cy="609016"/>
            </a:xfrm>
            <a:custGeom>
              <a:avLst/>
              <a:gdLst/>
              <a:ahLst/>
              <a:cxnLst/>
              <a:rect l="l" t="t" r="r" b="b"/>
              <a:pathLst>
                <a:path w="2238648" h="609016">
                  <a:moveTo>
                    <a:pt x="0" y="0"/>
                  </a:moveTo>
                  <a:lnTo>
                    <a:pt x="2238648" y="0"/>
                  </a:lnTo>
                  <a:lnTo>
                    <a:pt x="2238648" y="609016"/>
                  </a:lnTo>
                  <a:lnTo>
                    <a:pt x="0" y="609016"/>
                  </a:lnTo>
                  <a:close/>
                </a:path>
              </a:pathLst>
            </a:custGeom>
            <a:solidFill>
              <a:srgbClr val="AC212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238648" cy="637591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1062"/>
                </a:lnSpc>
                <a:spcBef>
                  <a:spcPct val="0"/>
                </a:spcBef>
              </a:pPr>
              <a:endParaRPr sz="572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0218" y="2105252"/>
            <a:ext cx="1925654" cy="192565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 flipH="1"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3877749" y="0"/>
                    <a:pt x="4791733" y="524062"/>
                    <a:pt x="5286546" y="1378160"/>
                  </a:cubicBezTo>
                  <a:cubicBezTo>
                    <a:pt x="5781360" y="2232259"/>
                    <a:pt x="5781360" y="3285829"/>
                    <a:pt x="5286546" y="4139928"/>
                  </a:cubicBezTo>
                  <a:cubicBezTo>
                    <a:pt x="4791733" y="4994026"/>
                    <a:pt x="3877749" y="5518088"/>
                    <a:pt x="2890680" y="5513674"/>
                  </a:cubicBezTo>
                  <a:cubicBezTo>
                    <a:pt x="1903611" y="5518088"/>
                    <a:pt x="989626" y="4994026"/>
                    <a:pt x="494813" y="4139928"/>
                  </a:cubicBezTo>
                  <a:cubicBezTo>
                    <a:pt x="0" y="3285829"/>
                    <a:pt x="0" y="2232259"/>
                    <a:pt x="494813" y="1378161"/>
                  </a:cubicBezTo>
                  <a:cubicBezTo>
                    <a:pt x="989626" y="524062"/>
                    <a:pt x="1903611" y="0"/>
                    <a:pt x="2890680" y="4414"/>
                  </a:cubicBezTo>
                  <a:close/>
                </a:path>
              </a:pathLst>
            </a:custGeom>
            <a:blipFill>
              <a:blip r:embed="rId2"/>
              <a:stretch>
                <a:fillRect l="223" r="223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2999614" y="1676703"/>
            <a:ext cx="3289041" cy="580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3"/>
              </a:lnSpc>
            </a:pPr>
            <a:r>
              <a:rPr lang="en-US" sz="3723" u="sng" spc="-164" dirty="0">
                <a:solidFill>
                  <a:srgbClr val="000000"/>
                </a:solidFill>
                <a:latin typeface="Antonio Bold"/>
              </a:rPr>
              <a:t>CLOSE 10 DAYS!</a:t>
            </a:r>
          </a:p>
        </p:txBody>
      </p:sp>
      <p:sp>
        <p:nvSpPr>
          <p:cNvPr id="13" name="Freeform 13"/>
          <p:cNvSpPr/>
          <p:nvPr/>
        </p:nvSpPr>
        <p:spPr>
          <a:xfrm>
            <a:off x="449973" y="4297014"/>
            <a:ext cx="246889" cy="246889"/>
          </a:xfrm>
          <a:custGeom>
            <a:avLst/>
            <a:gdLst/>
            <a:ahLst/>
            <a:cxnLst/>
            <a:rect l="l" t="t" r="r" b="b"/>
            <a:pathLst>
              <a:path w="303864" h="303864">
                <a:moveTo>
                  <a:pt x="0" y="0"/>
                </a:moveTo>
                <a:lnTo>
                  <a:pt x="303863" y="0"/>
                </a:lnTo>
                <a:lnTo>
                  <a:pt x="303863" y="303864"/>
                </a:lnTo>
                <a:lnTo>
                  <a:pt x="0" y="303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712555" y="6163228"/>
            <a:ext cx="127910" cy="179208"/>
          </a:xfrm>
          <a:custGeom>
            <a:avLst/>
            <a:gdLst/>
            <a:ahLst/>
            <a:cxnLst/>
            <a:rect l="l" t="t" r="r" b="b"/>
            <a:pathLst>
              <a:path w="236142" h="330846">
                <a:moveTo>
                  <a:pt x="0" y="0"/>
                </a:moveTo>
                <a:lnTo>
                  <a:pt x="236142" y="0"/>
                </a:lnTo>
                <a:lnTo>
                  <a:pt x="236142" y="330846"/>
                </a:lnTo>
                <a:lnTo>
                  <a:pt x="0" y="330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202518" y="5084932"/>
            <a:ext cx="153963" cy="153963"/>
          </a:xfrm>
          <a:custGeom>
            <a:avLst/>
            <a:gdLst/>
            <a:ahLst/>
            <a:cxnLst/>
            <a:rect l="l" t="t" r="r" b="b"/>
            <a:pathLst>
              <a:path w="284239" h="284239">
                <a:moveTo>
                  <a:pt x="0" y="0"/>
                </a:moveTo>
                <a:lnTo>
                  <a:pt x="284238" y="0"/>
                </a:lnTo>
                <a:lnTo>
                  <a:pt x="284238" y="284239"/>
                </a:lnTo>
                <a:lnTo>
                  <a:pt x="0" y="284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4202518" y="5822250"/>
            <a:ext cx="153963" cy="153963"/>
          </a:xfrm>
          <a:custGeom>
            <a:avLst/>
            <a:gdLst/>
            <a:ahLst/>
            <a:cxnLst/>
            <a:rect l="l" t="t" r="r" b="b"/>
            <a:pathLst>
              <a:path w="284239" h="284239">
                <a:moveTo>
                  <a:pt x="0" y="0"/>
                </a:moveTo>
                <a:lnTo>
                  <a:pt x="284238" y="0"/>
                </a:lnTo>
                <a:lnTo>
                  <a:pt x="284238" y="284238"/>
                </a:lnTo>
                <a:lnTo>
                  <a:pt x="0" y="284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202518" y="6702199"/>
            <a:ext cx="153963" cy="153963"/>
          </a:xfrm>
          <a:custGeom>
            <a:avLst/>
            <a:gdLst/>
            <a:ahLst/>
            <a:cxnLst/>
            <a:rect l="l" t="t" r="r" b="b"/>
            <a:pathLst>
              <a:path w="284239" h="284239">
                <a:moveTo>
                  <a:pt x="0" y="0"/>
                </a:moveTo>
                <a:lnTo>
                  <a:pt x="284238" y="0"/>
                </a:lnTo>
                <a:lnTo>
                  <a:pt x="284238" y="284238"/>
                </a:lnTo>
                <a:lnTo>
                  <a:pt x="0" y="284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202518" y="7306926"/>
            <a:ext cx="153963" cy="153963"/>
          </a:xfrm>
          <a:custGeom>
            <a:avLst/>
            <a:gdLst/>
            <a:ahLst/>
            <a:cxnLst/>
            <a:rect l="l" t="t" r="r" b="b"/>
            <a:pathLst>
              <a:path w="284239" h="284239">
                <a:moveTo>
                  <a:pt x="0" y="0"/>
                </a:moveTo>
                <a:lnTo>
                  <a:pt x="284238" y="0"/>
                </a:lnTo>
                <a:lnTo>
                  <a:pt x="284238" y="284238"/>
                </a:lnTo>
                <a:lnTo>
                  <a:pt x="0" y="284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208538" y="8000378"/>
            <a:ext cx="153963" cy="153963"/>
          </a:xfrm>
          <a:custGeom>
            <a:avLst/>
            <a:gdLst/>
            <a:ahLst/>
            <a:cxnLst/>
            <a:rect l="l" t="t" r="r" b="b"/>
            <a:pathLst>
              <a:path w="284239" h="284239">
                <a:moveTo>
                  <a:pt x="0" y="0"/>
                </a:moveTo>
                <a:lnTo>
                  <a:pt x="284238" y="0"/>
                </a:lnTo>
                <a:lnTo>
                  <a:pt x="284238" y="284239"/>
                </a:lnTo>
                <a:lnTo>
                  <a:pt x="0" y="284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0" y="9501811"/>
            <a:ext cx="6858000" cy="437641"/>
            <a:chOff x="0" y="0"/>
            <a:chExt cx="3093345" cy="1782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93345" cy="178285"/>
            </a:xfrm>
            <a:custGeom>
              <a:avLst/>
              <a:gdLst/>
              <a:ahLst/>
              <a:cxnLst/>
              <a:rect l="l" t="t" r="r" b="b"/>
              <a:pathLst>
                <a:path w="3093345" h="178285">
                  <a:moveTo>
                    <a:pt x="0" y="0"/>
                  </a:moveTo>
                  <a:lnTo>
                    <a:pt x="3093345" y="0"/>
                  </a:lnTo>
                  <a:lnTo>
                    <a:pt x="3093345" y="178285"/>
                  </a:lnTo>
                  <a:lnTo>
                    <a:pt x="0" y="178285"/>
                  </a:lnTo>
                  <a:close/>
                </a:path>
              </a:pathLst>
            </a:custGeom>
            <a:solidFill>
              <a:srgbClr val="AD222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093345" cy="225910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1014"/>
                </a:lnSpc>
              </a:pPr>
              <a:endParaRPr sz="572"/>
            </a:p>
          </p:txBody>
        </p:sp>
      </p:grpSp>
      <p:sp>
        <p:nvSpPr>
          <p:cNvPr id="24" name="Freeform 24"/>
          <p:cNvSpPr/>
          <p:nvPr/>
        </p:nvSpPr>
        <p:spPr>
          <a:xfrm>
            <a:off x="4242298" y="3808909"/>
            <a:ext cx="1437738" cy="775710"/>
          </a:xfrm>
          <a:custGeom>
            <a:avLst/>
            <a:gdLst/>
            <a:ahLst/>
            <a:cxnLst/>
            <a:rect l="l" t="t" r="r" b="b"/>
            <a:pathLst>
              <a:path w="2654285" h="1432080">
                <a:moveTo>
                  <a:pt x="0" y="0"/>
                </a:moveTo>
                <a:lnTo>
                  <a:pt x="2654284" y="0"/>
                </a:lnTo>
                <a:lnTo>
                  <a:pt x="2654284" y="1432080"/>
                </a:lnTo>
                <a:lnTo>
                  <a:pt x="0" y="14320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89" r="-1033" b="-1412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Freeform 25"/>
          <p:cNvSpPr/>
          <p:nvPr/>
        </p:nvSpPr>
        <p:spPr>
          <a:xfrm>
            <a:off x="690511" y="7473031"/>
            <a:ext cx="3250023" cy="2189703"/>
          </a:xfrm>
          <a:custGeom>
            <a:avLst/>
            <a:gdLst/>
            <a:ahLst/>
            <a:cxnLst/>
            <a:rect l="l" t="t" r="r" b="b"/>
            <a:pathLst>
              <a:path w="5435446" h="3662132">
                <a:moveTo>
                  <a:pt x="0" y="0"/>
                </a:moveTo>
                <a:lnTo>
                  <a:pt x="5435446" y="0"/>
                </a:lnTo>
                <a:lnTo>
                  <a:pt x="5435446" y="3662132"/>
                </a:lnTo>
                <a:lnTo>
                  <a:pt x="0" y="36621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1A87AC6-BD91-78AA-4DE3-ABA1E20661B2}"/>
              </a:ext>
            </a:extLst>
          </p:cNvPr>
          <p:cNvGrpSpPr/>
          <p:nvPr/>
        </p:nvGrpSpPr>
        <p:grpSpPr>
          <a:xfrm>
            <a:off x="2313803" y="2452492"/>
            <a:ext cx="2230393" cy="1150296"/>
            <a:chOff x="3028061" y="2886731"/>
            <a:chExt cx="2230393" cy="1150296"/>
          </a:xfrm>
        </p:grpSpPr>
        <p:sp>
          <p:nvSpPr>
            <p:cNvPr id="26" name="Freeform 26"/>
            <p:cNvSpPr/>
            <p:nvPr/>
          </p:nvSpPr>
          <p:spPr>
            <a:xfrm>
              <a:off x="3061047" y="3506618"/>
              <a:ext cx="136860" cy="136860"/>
            </a:xfrm>
            <a:custGeom>
              <a:avLst/>
              <a:gdLst/>
              <a:ahLst/>
              <a:cxnLst/>
              <a:rect l="l" t="t" r="r" b="b"/>
              <a:pathLst>
                <a:path w="252664" h="252664">
                  <a:moveTo>
                    <a:pt x="0" y="0"/>
                  </a:moveTo>
                  <a:lnTo>
                    <a:pt x="252664" y="0"/>
                  </a:lnTo>
                  <a:lnTo>
                    <a:pt x="252664" y="252664"/>
                  </a:lnTo>
                  <a:lnTo>
                    <a:pt x="0" y="2526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987D76F-DA41-8076-EBA6-11D8898C95B1}"/>
                </a:ext>
              </a:extLst>
            </p:cNvPr>
            <p:cNvGrpSpPr/>
            <p:nvPr/>
          </p:nvGrpSpPr>
          <p:grpSpPr>
            <a:xfrm>
              <a:off x="3028061" y="2886731"/>
              <a:ext cx="2230393" cy="1150296"/>
              <a:chOff x="3028061" y="2886731"/>
              <a:chExt cx="2230393" cy="115029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061047" y="3713191"/>
                <a:ext cx="136860" cy="136860"/>
              </a:xfrm>
              <a:custGeom>
                <a:avLst/>
                <a:gdLst/>
                <a:ahLst/>
                <a:cxnLst/>
                <a:rect l="l" t="t" r="r" b="b"/>
                <a:pathLst>
                  <a:path w="252664" h="252664">
                    <a:moveTo>
                      <a:pt x="0" y="0"/>
                    </a:moveTo>
                    <a:lnTo>
                      <a:pt x="252664" y="0"/>
                    </a:lnTo>
                    <a:lnTo>
                      <a:pt x="252664" y="252664"/>
                    </a:lnTo>
                    <a:lnTo>
                      <a:pt x="0" y="25266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8" name="Freeform 28"/>
              <p:cNvSpPr/>
              <p:nvPr/>
            </p:nvSpPr>
            <p:spPr>
              <a:xfrm>
                <a:off x="3061047" y="3893993"/>
                <a:ext cx="143034" cy="143034"/>
              </a:xfrm>
              <a:custGeom>
                <a:avLst/>
                <a:gdLst/>
                <a:ahLst/>
                <a:cxnLst/>
                <a:rect l="l" t="t" r="r" b="b"/>
                <a:pathLst>
                  <a:path w="264062" h="264062">
                    <a:moveTo>
                      <a:pt x="0" y="0"/>
                    </a:moveTo>
                    <a:lnTo>
                      <a:pt x="264062" y="0"/>
                    </a:lnTo>
                    <a:lnTo>
                      <a:pt x="264062" y="264062"/>
                    </a:lnTo>
                    <a:lnTo>
                      <a:pt x="0" y="2640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3251141" y="3682235"/>
                <a:ext cx="1484695" cy="158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291"/>
                  </a:lnSpc>
                  <a:spcBef>
                    <a:spcPct val="0"/>
                  </a:spcBef>
                </a:pPr>
                <a:r>
                  <a:rPr lang="en-US" sz="923">
                    <a:solidFill>
                      <a:srgbClr val="FFFFFF"/>
                    </a:solidFill>
                    <a:latin typeface="Poppins"/>
                  </a:rPr>
                  <a:t>408-393-2068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3028061" y="2886731"/>
                <a:ext cx="1893325" cy="2202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838"/>
                  </a:lnSpc>
                  <a:spcBef>
                    <a:spcPct val="0"/>
                  </a:spcBef>
                </a:pPr>
                <a:r>
                  <a:rPr lang="en-US" sz="1313" dirty="0">
                    <a:solidFill>
                      <a:srgbClr val="FFFFFF"/>
                    </a:solidFill>
                    <a:latin typeface="Poppins Bold"/>
                  </a:rPr>
                  <a:t> MINH CHAU NGUYEN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3061047" y="3072563"/>
                <a:ext cx="1109810" cy="1678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  <a:spcBef>
                    <a:spcPct val="0"/>
                  </a:spcBef>
                </a:pPr>
                <a:r>
                  <a:rPr lang="en-US" sz="923" dirty="0">
                    <a:solidFill>
                      <a:srgbClr val="FFFFFF"/>
                    </a:solidFill>
                    <a:latin typeface="Poppins"/>
                  </a:rPr>
                  <a:t>Loan Manager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3251141" y="3475662"/>
                <a:ext cx="1940231" cy="158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291"/>
                  </a:lnSpc>
                  <a:spcBef>
                    <a:spcPct val="0"/>
                  </a:spcBef>
                </a:pPr>
                <a:r>
                  <a:rPr lang="en-US" sz="923" dirty="0">
                    <a:solidFill>
                      <a:srgbClr val="FFFFFF"/>
                    </a:solidFill>
                    <a:latin typeface="Poppins"/>
                  </a:rPr>
                  <a:t>mchau@pacificwide.com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3061047" y="3269137"/>
                <a:ext cx="2197407" cy="1576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19"/>
                  </a:lnSpc>
                  <a:spcBef>
                    <a:spcPct val="0"/>
                  </a:spcBef>
                </a:pPr>
                <a:r>
                  <a:rPr lang="en-US" sz="846" dirty="0">
                    <a:solidFill>
                      <a:srgbClr val="FFFFFF"/>
                    </a:solidFill>
                    <a:latin typeface="Garet"/>
                  </a:rPr>
                  <a:t>NMLS No. 348726 - </a:t>
                </a:r>
                <a:r>
                  <a:rPr lang="en-US" sz="846" dirty="0" err="1">
                    <a:solidFill>
                      <a:srgbClr val="FFFFFF"/>
                    </a:solidFill>
                    <a:latin typeface="Garet"/>
                  </a:rPr>
                  <a:t>CalBRE</a:t>
                </a:r>
                <a:r>
                  <a:rPr lang="en-US" sz="846" dirty="0">
                    <a:solidFill>
                      <a:srgbClr val="FFFFFF"/>
                    </a:solidFill>
                    <a:latin typeface="Garet"/>
                  </a:rPr>
                  <a:t> No. 01392364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3251141" y="3868387"/>
                <a:ext cx="1405613" cy="158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1291"/>
                  </a:lnSpc>
                  <a:spcBef>
                    <a:spcPct val="0"/>
                  </a:spcBef>
                </a:pPr>
                <a:r>
                  <a:rPr lang="en-US" sz="923">
                    <a:solidFill>
                      <a:srgbClr val="FFFFFF"/>
                    </a:solidFill>
                    <a:latin typeface="Poppins"/>
                  </a:rPr>
                  <a:t>mcmortgage.net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338859-87AB-34CF-A4E5-66ECE03EC3DA}"/>
              </a:ext>
            </a:extLst>
          </p:cNvPr>
          <p:cNvGrpSpPr/>
          <p:nvPr/>
        </p:nvGrpSpPr>
        <p:grpSpPr>
          <a:xfrm>
            <a:off x="806984" y="4336462"/>
            <a:ext cx="3233898" cy="3465829"/>
            <a:chOff x="896870" y="4673801"/>
            <a:chExt cx="3233898" cy="3465829"/>
          </a:xfrm>
        </p:grpSpPr>
        <p:sp>
          <p:nvSpPr>
            <p:cNvPr id="35" name="TextBox 35"/>
            <p:cNvSpPr txBox="1"/>
            <p:nvPr/>
          </p:nvSpPr>
          <p:spPr>
            <a:xfrm>
              <a:off x="896870" y="4673801"/>
              <a:ext cx="2113204" cy="167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5"/>
                </a:lnSpc>
              </a:pPr>
              <a:r>
                <a:rPr lang="en-US" sz="1104" u="sng" spc="-11">
                  <a:solidFill>
                    <a:srgbClr val="000000"/>
                  </a:solidFill>
                  <a:latin typeface="Inter Bold"/>
                </a:rPr>
                <a:t>BUSINESS PURPOSE LOANS :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9798" y="4919082"/>
              <a:ext cx="1575260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 Bold"/>
                </a:rPr>
                <a:t>Residential (1-4):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99798" y="5124206"/>
              <a:ext cx="1575260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"/>
                </a:rPr>
                <a:t>Purchase to 65%+LTV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99798" y="5332314"/>
              <a:ext cx="1575260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"/>
                </a:rPr>
                <a:t>Purchase to 60%+LTV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99798" y="5580829"/>
              <a:ext cx="1976202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 Bold"/>
                </a:rPr>
                <a:t>Commercial: to 50% LTV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099798" y="5807675"/>
              <a:ext cx="2948662" cy="370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"/>
                </a:rPr>
                <a:t>Higher LTV with strong compensating factors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90332" y="6179376"/>
              <a:ext cx="2580034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u="sng" spc="-11">
                  <a:solidFill>
                    <a:srgbClr val="000000"/>
                  </a:solidFill>
                  <a:latin typeface="Inter Bold"/>
                </a:rPr>
                <a:t>Close in 10 days or less!!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904735" y="6557795"/>
              <a:ext cx="3226033" cy="167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35"/>
                </a:lnSpc>
              </a:pPr>
              <a:r>
                <a:rPr lang="en-US" sz="1104" u="sng" spc="-11">
                  <a:solidFill>
                    <a:srgbClr val="000000"/>
                  </a:solidFill>
                  <a:latin typeface="Inter Bold"/>
                </a:rPr>
                <a:t>OWNER-OCCOPIED PURCHASE MONEY (1-4):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86473" y="6899413"/>
              <a:ext cx="1575260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 Bold"/>
                </a:rPr>
                <a:t>1 Year Bridge Loan: 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86472" y="7128947"/>
              <a:ext cx="2862558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"/>
                </a:rPr>
                <a:t>Purchase new home while selling existing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1086472" y="7337054"/>
              <a:ext cx="2862558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"/>
                </a:rPr>
                <a:t>1-4 residential single/multi family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086472" y="7545162"/>
              <a:ext cx="2862558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"/>
                </a:rPr>
                <a:t>No prepayment penalty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86472" y="7753269"/>
              <a:ext cx="2862558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>
                  <a:solidFill>
                    <a:srgbClr val="000000"/>
                  </a:solidFill>
                  <a:latin typeface="Inter"/>
                </a:rPr>
                <a:t>No debt ratio requirements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086472" y="7961376"/>
              <a:ext cx="2862558" cy="178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65"/>
                </a:lnSpc>
              </a:pPr>
              <a:r>
                <a:rPr lang="en-US" sz="1127" spc="-11" dirty="0">
                  <a:solidFill>
                    <a:srgbClr val="000000"/>
                  </a:solidFill>
                  <a:latin typeface="Inter"/>
                </a:rPr>
                <a:t>Up to 65 LTV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4438933" y="5069454"/>
            <a:ext cx="2018465" cy="56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"/>
              </a:lnSpc>
            </a:pPr>
            <a:r>
              <a:rPr lang="en-US" sz="1173" spc="-11" dirty="0">
                <a:solidFill>
                  <a:srgbClr val="000000"/>
                </a:solidFill>
                <a:latin typeface="Inter"/>
              </a:rPr>
              <a:t>We handle underwriting, documentation, and funding all in-house!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4434068" y="5804774"/>
            <a:ext cx="1874973" cy="75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"/>
              </a:lnSpc>
            </a:pPr>
            <a:r>
              <a:rPr lang="en-US" sz="1173" spc="-11">
                <a:solidFill>
                  <a:srgbClr val="000000"/>
                </a:solidFill>
                <a:latin typeface="Inter"/>
              </a:rPr>
              <a:t>Everyday, we make exceptions to accommodate your unique needs!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4454455" y="6665426"/>
            <a:ext cx="1834200" cy="37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"/>
              </a:lnSpc>
            </a:pPr>
            <a:r>
              <a:rPr lang="en-US" sz="1173" spc="-11">
                <a:solidFill>
                  <a:srgbClr val="000000"/>
                </a:solidFill>
                <a:latin typeface="Inter"/>
              </a:rPr>
              <a:t>Foreign Nationals are welcome to apply!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440089" y="7253553"/>
            <a:ext cx="1905432" cy="56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"/>
              </a:lnSpc>
            </a:pPr>
            <a:r>
              <a:rPr lang="en-US" sz="1173" spc="-11">
                <a:solidFill>
                  <a:srgbClr val="000000"/>
                </a:solidFill>
                <a:latin typeface="Inter"/>
              </a:rPr>
              <a:t>Recent bankruptcy, foreclosure, or short sale? No problem!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440089" y="7984900"/>
            <a:ext cx="1905432" cy="75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25"/>
              </a:lnSpc>
            </a:pPr>
            <a:r>
              <a:rPr lang="en-US" sz="1173" spc="-11">
                <a:solidFill>
                  <a:srgbClr val="000000"/>
                </a:solidFill>
                <a:latin typeface="Inter"/>
              </a:rPr>
              <a:t>We're open to considering higher Loan-to-Value (LTV) ratios with strong compensating factors!</a:t>
            </a:r>
          </a:p>
        </p:txBody>
      </p:sp>
      <p:sp>
        <p:nvSpPr>
          <p:cNvPr id="57" name="Freeform 13">
            <a:extLst>
              <a:ext uri="{FF2B5EF4-FFF2-40B4-BE49-F238E27FC236}">
                <a16:creationId xmlns:a16="http://schemas.microsoft.com/office/drawing/2014/main" id="{8E425275-D635-1FD4-158B-99B1725F9185}"/>
              </a:ext>
            </a:extLst>
          </p:cNvPr>
          <p:cNvSpPr/>
          <p:nvPr/>
        </p:nvSpPr>
        <p:spPr>
          <a:xfrm>
            <a:off x="405722" y="6161402"/>
            <a:ext cx="246889" cy="246889"/>
          </a:xfrm>
          <a:custGeom>
            <a:avLst/>
            <a:gdLst/>
            <a:ahLst/>
            <a:cxnLst/>
            <a:rect l="l" t="t" r="r" b="b"/>
            <a:pathLst>
              <a:path w="303864" h="303864">
                <a:moveTo>
                  <a:pt x="0" y="0"/>
                </a:moveTo>
                <a:lnTo>
                  <a:pt x="303863" y="0"/>
                </a:lnTo>
                <a:lnTo>
                  <a:pt x="303863" y="303864"/>
                </a:lnTo>
                <a:lnTo>
                  <a:pt x="0" y="303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AF524-C31A-602D-3C97-4A76FFB39023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81E9E1-D2C9-84E8-87B0-122880971A24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3603256" y="-76333"/>
            <a:ext cx="3883475" cy="3883475"/>
            <a:chOff x="0" y="0"/>
            <a:chExt cx="14840029" cy="14840029"/>
          </a:xfrm>
        </p:grpSpPr>
        <p:sp>
          <p:nvSpPr>
            <p:cNvPr id="3" name="Freeform 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A92A2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AD2225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35917" r="-13506"/>
              </a:stretch>
            </a:blipFill>
          </p:spPr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E887422-9A12-803E-2A32-FBAEA3CDD17C}"/>
              </a:ext>
            </a:extLst>
          </p:cNvPr>
          <p:cNvGrpSpPr/>
          <p:nvPr/>
        </p:nvGrpSpPr>
        <p:grpSpPr>
          <a:xfrm>
            <a:off x="374870" y="489690"/>
            <a:ext cx="3524658" cy="1319737"/>
            <a:chOff x="282136" y="162138"/>
            <a:chExt cx="3524658" cy="1319737"/>
          </a:xfrm>
        </p:grpSpPr>
        <p:sp>
          <p:nvSpPr>
            <p:cNvPr id="6" name="TextBox 6"/>
            <p:cNvSpPr txBox="1"/>
            <p:nvPr/>
          </p:nvSpPr>
          <p:spPr>
            <a:xfrm>
              <a:off x="282137" y="162138"/>
              <a:ext cx="3524657" cy="710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757"/>
                </a:lnSpc>
                <a:spcBef>
                  <a:spcPct val="0"/>
                </a:spcBef>
              </a:pPr>
              <a:r>
                <a:rPr lang="en-US" sz="4800" spc="-196" dirty="0">
                  <a:solidFill>
                    <a:srgbClr val="AA2427"/>
                  </a:solidFill>
                  <a:latin typeface="Antonio Bold"/>
                </a:rPr>
                <a:t>DOWN PAYMENT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82136" y="770975"/>
              <a:ext cx="2692399" cy="7109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757"/>
                </a:lnSpc>
                <a:spcBef>
                  <a:spcPct val="0"/>
                </a:spcBef>
              </a:pPr>
              <a:r>
                <a:rPr lang="en-US" sz="4800" spc="-196" dirty="0">
                  <a:solidFill>
                    <a:srgbClr val="000000"/>
                  </a:solidFill>
                  <a:latin typeface="Antonio Bold"/>
                </a:rPr>
                <a:t>ASSISTANCE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9042" y="1903228"/>
            <a:ext cx="235514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6"/>
              </a:lnSpc>
            </a:pPr>
            <a:r>
              <a:rPr lang="en-US" sz="3200" u="sng" spc="-114" dirty="0">
                <a:solidFill>
                  <a:srgbClr val="AD2225"/>
                </a:solidFill>
                <a:latin typeface="Antonio Bold"/>
              </a:rPr>
              <a:t>1ST TIME </a:t>
            </a:r>
            <a:r>
              <a:rPr lang="en-US" sz="3200" u="sng" spc="-114" dirty="0">
                <a:solidFill>
                  <a:srgbClr val="000000"/>
                </a:solidFill>
                <a:latin typeface="Antonio Bold"/>
              </a:rPr>
              <a:t>HOMEBUYERS!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8096" y="3062736"/>
            <a:ext cx="24531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6"/>
              </a:lnSpc>
            </a:pPr>
            <a:r>
              <a:rPr lang="en-US" sz="1600" spc="-12" dirty="0">
                <a:solidFill>
                  <a:srgbClr val="000000"/>
                </a:solidFill>
                <a:latin typeface="Inter Bold"/>
              </a:rPr>
              <a:t>CA Dream For All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9247" y="3386736"/>
            <a:ext cx="284313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LTV/CLTV 80% / 100%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6938" y="3690388"/>
            <a:ext cx="284313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680 Min. FICO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4809" y="4020176"/>
            <a:ext cx="284313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Max DTI of 45% (50% of DTI w/ 700+ FICO)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607" y="4527620"/>
            <a:ext cx="2843134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SFR, Condos, Manufactured Homes OK</a:t>
            </a:r>
          </a:p>
        </p:txBody>
      </p:sp>
      <p:sp>
        <p:nvSpPr>
          <p:cNvPr id="17" name="Freeform 17"/>
          <p:cNvSpPr/>
          <p:nvPr/>
        </p:nvSpPr>
        <p:spPr>
          <a:xfrm>
            <a:off x="365723" y="3368500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21609" y="5247648"/>
            <a:ext cx="24531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6"/>
              </a:lnSpc>
            </a:pPr>
            <a:r>
              <a:rPr lang="en-US" sz="1600" spc="-12" dirty="0">
                <a:solidFill>
                  <a:srgbClr val="000000"/>
                </a:solidFill>
                <a:latin typeface="Inter Bold"/>
              </a:rPr>
              <a:t>CalHFA FHA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4809" y="5675000"/>
            <a:ext cx="184433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LTV/CLTV 95.5% / 100%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14879" y="6100308"/>
            <a:ext cx="184433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640 Min. FICO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14879" y="6464872"/>
            <a:ext cx="2674285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Max DTI of 45% (50% of DTI w/ 700+ FICO)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032" y="6946231"/>
            <a:ext cx="2905040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FR, Condos, Manufactured Homes OK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776075" y="5247701"/>
            <a:ext cx="245316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6"/>
              </a:lnSpc>
            </a:pPr>
            <a:r>
              <a:rPr lang="en-US" sz="1600" spc="-12" dirty="0">
                <a:solidFill>
                  <a:srgbClr val="000000"/>
                </a:solidFill>
                <a:latin typeface="Inter Bold"/>
              </a:rPr>
              <a:t>CalHFA Conventional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074984" y="5640659"/>
            <a:ext cx="184433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LTV/CLTV 97% / 100%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74984" y="6059151"/>
            <a:ext cx="184433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680 Min. FICO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00162" y="6400089"/>
            <a:ext cx="184433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Max DTI of 50%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04084" y="6926925"/>
            <a:ext cx="2674285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94"/>
              </a:lnSpc>
            </a:pPr>
            <a:r>
              <a:rPr lang="en-US" sz="1200" spc="-10" dirty="0">
                <a:solidFill>
                  <a:srgbClr val="000000"/>
                </a:solidFill>
                <a:latin typeface="Inter"/>
              </a:rPr>
              <a:t>Eligible Properties: SFR and Condos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0" y="8279001"/>
            <a:ext cx="6960187" cy="1508690"/>
            <a:chOff x="0" y="0"/>
            <a:chExt cx="3084882" cy="67395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084882" cy="673959"/>
            </a:xfrm>
            <a:custGeom>
              <a:avLst/>
              <a:gdLst/>
              <a:ahLst/>
              <a:cxnLst/>
              <a:rect l="l" t="t" r="r" b="b"/>
              <a:pathLst>
                <a:path w="3084882" h="673959">
                  <a:moveTo>
                    <a:pt x="0" y="0"/>
                  </a:moveTo>
                  <a:lnTo>
                    <a:pt x="3084882" y="0"/>
                  </a:lnTo>
                  <a:lnTo>
                    <a:pt x="3084882" y="673959"/>
                  </a:lnTo>
                  <a:lnTo>
                    <a:pt x="0" y="673959"/>
                  </a:lnTo>
                  <a:close/>
                </a:path>
              </a:pathLst>
            </a:custGeom>
            <a:solidFill>
              <a:srgbClr val="AD2225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3084882" cy="721584"/>
            </a:xfrm>
            <a:prstGeom prst="rect">
              <a:avLst/>
            </a:prstGeom>
          </p:spPr>
          <p:txBody>
            <a:bodyPr lIns="27517" tIns="27517" rIns="27517" bIns="27517" rtlCol="0" anchor="ctr"/>
            <a:lstStyle/>
            <a:p>
              <a:pPr algn="ctr">
                <a:lnSpc>
                  <a:spcPts val="1014"/>
                </a:lnSpc>
              </a:pPr>
              <a:endParaRPr sz="572"/>
            </a:p>
          </p:txBody>
        </p:sp>
      </p:grpSp>
      <p:sp>
        <p:nvSpPr>
          <p:cNvPr id="39" name="Freeform 39"/>
          <p:cNvSpPr/>
          <p:nvPr/>
        </p:nvSpPr>
        <p:spPr>
          <a:xfrm>
            <a:off x="4347413" y="7453762"/>
            <a:ext cx="2371594" cy="2399350"/>
          </a:xfrm>
          <a:custGeom>
            <a:avLst/>
            <a:gdLst/>
            <a:ahLst/>
            <a:cxnLst/>
            <a:rect l="l" t="t" r="r" b="b"/>
            <a:pathLst>
              <a:path w="3078731" h="3078731">
                <a:moveTo>
                  <a:pt x="0" y="0"/>
                </a:moveTo>
                <a:lnTo>
                  <a:pt x="3078732" y="0"/>
                </a:lnTo>
                <a:lnTo>
                  <a:pt x="3078732" y="3078732"/>
                </a:lnTo>
                <a:lnTo>
                  <a:pt x="0" y="30787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0" name="Group 40"/>
          <p:cNvGrpSpPr/>
          <p:nvPr/>
        </p:nvGrpSpPr>
        <p:grpSpPr>
          <a:xfrm>
            <a:off x="228586" y="8135964"/>
            <a:ext cx="1717147" cy="1717147"/>
            <a:chOff x="0" y="0"/>
            <a:chExt cx="3418342" cy="3418342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418342" cy="3418342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27517" tIns="27517" rIns="27517" bIns="27517" rtlCol="0" anchor="ctr"/>
              <a:lstStyle/>
              <a:p>
                <a:pPr algn="ctr">
                  <a:lnSpc>
                    <a:spcPts val="1061"/>
                  </a:lnSpc>
                  <a:spcBef>
                    <a:spcPct val="0"/>
                  </a:spcBef>
                </a:pPr>
                <a:endParaRPr sz="572"/>
              </a:p>
            </p:txBody>
          </p:sp>
        </p:grpSp>
        <p:sp>
          <p:nvSpPr>
            <p:cNvPr id="44" name="Freeform 44"/>
            <p:cNvSpPr/>
            <p:nvPr/>
          </p:nvSpPr>
          <p:spPr>
            <a:xfrm>
              <a:off x="353417" y="785559"/>
              <a:ext cx="2711508" cy="1674499"/>
            </a:xfrm>
            <a:custGeom>
              <a:avLst/>
              <a:gdLst/>
              <a:ahLst/>
              <a:cxnLst/>
              <a:rect l="l" t="t" r="r" b="b"/>
              <a:pathLst>
                <a:path w="2711508" h="1674499">
                  <a:moveTo>
                    <a:pt x="0" y="0"/>
                  </a:moveTo>
                  <a:lnTo>
                    <a:pt x="2711508" y="0"/>
                  </a:lnTo>
                  <a:lnTo>
                    <a:pt x="2711508" y="1674499"/>
                  </a:lnTo>
                  <a:lnTo>
                    <a:pt x="0" y="1674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40" r="-1185"/>
              </a:stretch>
            </a:blipFill>
          </p:spPr>
        </p:sp>
      </p:grpSp>
      <p:grpSp>
        <p:nvGrpSpPr>
          <p:cNvPr id="45" name="Group 45"/>
          <p:cNvGrpSpPr/>
          <p:nvPr/>
        </p:nvGrpSpPr>
        <p:grpSpPr>
          <a:xfrm>
            <a:off x="2477163" y="8379238"/>
            <a:ext cx="2519989" cy="1297777"/>
            <a:chOff x="0" y="-66675"/>
            <a:chExt cx="5016568" cy="2583497"/>
          </a:xfrm>
        </p:grpSpPr>
        <p:sp>
          <p:nvSpPr>
            <p:cNvPr id="46" name="Freeform 46"/>
            <p:cNvSpPr/>
            <p:nvPr/>
          </p:nvSpPr>
          <p:spPr>
            <a:xfrm>
              <a:off x="74191" y="1313010"/>
              <a:ext cx="307823" cy="307823"/>
            </a:xfrm>
            <a:custGeom>
              <a:avLst/>
              <a:gdLst/>
              <a:ahLst/>
              <a:cxnLst/>
              <a:rect l="l" t="t" r="r" b="b"/>
              <a:pathLst>
                <a:path w="307823" h="307823">
                  <a:moveTo>
                    <a:pt x="0" y="0"/>
                  </a:moveTo>
                  <a:lnTo>
                    <a:pt x="307823" y="0"/>
                  </a:lnTo>
                  <a:lnTo>
                    <a:pt x="307823" y="307823"/>
                  </a:lnTo>
                  <a:lnTo>
                    <a:pt x="0" y="307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Freeform 47"/>
            <p:cNvSpPr/>
            <p:nvPr/>
          </p:nvSpPr>
          <p:spPr>
            <a:xfrm>
              <a:off x="74191" y="1777633"/>
              <a:ext cx="307823" cy="307823"/>
            </a:xfrm>
            <a:custGeom>
              <a:avLst/>
              <a:gdLst/>
              <a:ahLst/>
              <a:cxnLst/>
              <a:rect l="l" t="t" r="r" b="b"/>
              <a:pathLst>
                <a:path w="307823" h="307823">
                  <a:moveTo>
                    <a:pt x="0" y="0"/>
                  </a:moveTo>
                  <a:lnTo>
                    <a:pt x="307823" y="0"/>
                  </a:lnTo>
                  <a:lnTo>
                    <a:pt x="307823" y="307823"/>
                  </a:lnTo>
                  <a:lnTo>
                    <a:pt x="0" y="307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8" name="Freeform 48"/>
            <p:cNvSpPr/>
            <p:nvPr/>
          </p:nvSpPr>
          <p:spPr>
            <a:xfrm>
              <a:off x="74191" y="2184289"/>
              <a:ext cx="321710" cy="321710"/>
            </a:xfrm>
            <a:custGeom>
              <a:avLst/>
              <a:gdLst/>
              <a:ahLst/>
              <a:cxnLst/>
              <a:rect l="l" t="t" r="r" b="b"/>
              <a:pathLst>
                <a:path w="321710" h="321710">
                  <a:moveTo>
                    <a:pt x="0" y="0"/>
                  </a:moveTo>
                  <a:lnTo>
                    <a:pt x="321710" y="0"/>
                  </a:lnTo>
                  <a:lnTo>
                    <a:pt x="321710" y="321709"/>
                  </a:lnTo>
                  <a:lnTo>
                    <a:pt x="0" y="321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501748" y="1739533"/>
              <a:ext cx="3339357" cy="358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80"/>
                </a:lnSpc>
                <a:spcBef>
                  <a:spcPct val="0"/>
                </a:spcBef>
              </a:pPr>
              <a:r>
                <a:rPr lang="en-US" sz="843">
                  <a:solidFill>
                    <a:srgbClr val="FFFFFF"/>
                  </a:solidFill>
                  <a:latin typeface="Poppins"/>
                </a:rPr>
                <a:t>408-393-2068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66675"/>
              <a:ext cx="4258439" cy="508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199" dirty="0">
                  <a:solidFill>
                    <a:srgbClr val="FFFFFF"/>
                  </a:solidFill>
                  <a:latin typeface="Poppins Bold"/>
                </a:rPr>
                <a:t> MINH CHAU NGUYEN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74191" y="374504"/>
              <a:ext cx="2496170" cy="382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15"/>
                </a:lnSpc>
                <a:spcBef>
                  <a:spcPct val="0"/>
                </a:spcBef>
              </a:pPr>
              <a:r>
                <a:rPr lang="en-US" sz="843">
                  <a:solidFill>
                    <a:srgbClr val="FFFFFF"/>
                  </a:solidFill>
                  <a:latin typeface="Poppins"/>
                </a:rPr>
                <a:t>Loan Manager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501748" y="1274910"/>
              <a:ext cx="4363938" cy="358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80"/>
                </a:lnSpc>
                <a:spcBef>
                  <a:spcPct val="0"/>
                </a:spcBef>
              </a:pPr>
              <a:r>
                <a:rPr lang="en-US" sz="843">
                  <a:solidFill>
                    <a:srgbClr val="FFFFFF"/>
                  </a:solidFill>
                  <a:latin typeface="Poppins"/>
                </a:rPr>
                <a:t>mchau@pacificwide.com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4191" y="800872"/>
              <a:ext cx="4942377" cy="357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05"/>
                </a:lnSpc>
                <a:spcBef>
                  <a:spcPct val="0"/>
                </a:spcBef>
              </a:pPr>
              <a:r>
                <a:rPr lang="en-US" sz="772" dirty="0">
                  <a:solidFill>
                    <a:srgbClr val="FFFFFF"/>
                  </a:solidFill>
                  <a:latin typeface="Garet"/>
                </a:rPr>
                <a:t>NMLS No. 348726 - </a:t>
              </a:r>
              <a:r>
                <a:rPr lang="en-US" sz="772" dirty="0" err="1">
                  <a:solidFill>
                    <a:srgbClr val="FFFFFF"/>
                  </a:solidFill>
                  <a:latin typeface="Garet"/>
                </a:rPr>
                <a:t>CalBRE</a:t>
              </a:r>
              <a:r>
                <a:rPr lang="en-US" sz="772" dirty="0">
                  <a:solidFill>
                    <a:srgbClr val="FFFFFF"/>
                  </a:solidFill>
                  <a:latin typeface="Garet"/>
                </a:rPr>
                <a:t> No. 01392364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501748" y="2158223"/>
              <a:ext cx="3161484" cy="358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180"/>
                </a:lnSpc>
                <a:spcBef>
                  <a:spcPct val="0"/>
                </a:spcBef>
              </a:pPr>
              <a:r>
                <a:rPr lang="en-US" sz="843">
                  <a:solidFill>
                    <a:srgbClr val="FFFFFF"/>
                  </a:solidFill>
                  <a:latin typeface="Poppins"/>
                </a:rPr>
                <a:t>mcmortgage.net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CB45B254-CC0F-DB78-EEF6-6FB514B7151E}"/>
              </a:ext>
            </a:extLst>
          </p:cNvPr>
          <p:cNvSpPr/>
          <p:nvPr/>
        </p:nvSpPr>
        <p:spPr>
          <a:xfrm>
            <a:off x="6879988" y="0"/>
            <a:ext cx="1371600" cy="99060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 17">
            <a:extLst>
              <a:ext uri="{FF2B5EF4-FFF2-40B4-BE49-F238E27FC236}">
                <a16:creationId xmlns:a16="http://schemas.microsoft.com/office/drawing/2014/main" id="{139DCF90-CD50-F36F-34F8-6679F3510943}"/>
              </a:ext>
            </a:extLst>
          </p:cNvPr>
          <p:cNvSpPr/>
          <p:nvPr/>
        </p:nvSpPr>
        <p:spPr>
          <a:xfrm>
            <a:off x="374870" y="3692839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17">
            <a:extLst>
              <a:ext uri="{FF2B5EF4-FFF2-40B4-BE49-F238E27FC236}">
                <a16:creationId xmlns:a16="http://schemas.microsoft.com/office/drawing/2014/main" id="{C8DF445B-9E4D-99C0-5D08-151C1BA1C101}"/>
              </a:ext>
            </a:extLst>
          </p:cNvPr>
          <p:cNvSpPr/>
          <p:nvPr/>
        </p:nvSpPr>
        <p:spPr>
          <a:xfrm>
            <a:off x="365723" y="4030873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17">
            <a:extLst>
              <a:ext uri="{FF2B5EF4-FFF2-40B4-BE49-F238E27FC236}">
                <a16:creationId xmlns:a16="http://schemas.microsoft.com/office/drawing/2014/main" id="{E38D2EFE-4949-1FC4-80F7-214C34E17CBB}"/>
              </a:ext>
            </a:extLst>
          </p:cNvPr>
          <p:cNvSpPr/>
          <p:nvPr/>
        </p:nvSpPr>
        <p:spPr>
          <a:xfrm>
            <a:off x="374870" y="4483663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17">
            <a:extLst>
              <a:ext uri="{FF2B5EF4-FFF2-40B4-BE49-F238E27FC236}">
                <a16:creationId xmlns:a16="http://schemas.microsoft.com/office/drawing/2014/main" id="{AE43CF34-971B-8997-7E07-EF3C9E1C645C}"/>
              </a:ext>
            </a:extLst>
          </p:cNvPr>
          <p:cNvSpPr/>
          <p:nvPr/>
        </p:nvSpPr>
        <p:spPr>
          <a:xfrm>
            <a:off x="384312" y="5653656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17">
            <a:extLst>
              <a:ext uri="{FF2B5EF4-FFF2-40B4-BE49-F238E27FC236}">
                <a16:creationId xmlns:a16="http://schemas.microsoft.com/office/drawing/2014/main" id="{AE534A6C-850F-71CE-85C7-610211D14B63}"/>
              </a:ext>
            </a:extLst>
          </p:cNvPr>
          <p:cNvSpPr/>
          <p:nvPr/>
        </p:nvSpPr>
        <p:spPr>
          <a:xfrm>
            <a:off x="374870" y="6081768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17">
            <a:extLst>
              <a:ext uri="{FF2B5EF4-FFF2-40B4-BE49-F238E27FC236}">
                <a16:creationId xmlns:a16="http://schemas.microsoft.com/office/drawing/2014/main" id="{20B05065-89A7-A7F7-C9D5-FD620F8C4528}"/>
              </a:ext>
            </a:extLst>
          </p:cNvPr>
          <p:cNvSpPr/>
          <p:nvPr/>
        </p:nvSpPr>
        <p:spPr>
          <a:xfrm>
            <a:off x="374870" y="6434150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17">
            <a:extLst>
              <a:ext uri="{FF2B5EF4-FFF2-40B4-BE49-F238E27FC236}">
                <a16:creationId xmlns:a16="http://schemas.microsoft.com/office/drawing/2014/main" id="{EDA31B25-22E1-91AE-798A-F4DB0F3D83DE}"/>
              </a:ext>
            </a:extLst>
          </p:cNvPr>
          <p:cNvSpPr/>
          <p:nvPr/>
        </p:nvSpPr>
        <p:spPr>
          <a:xfrm>
            <a:off x="365723" y="6915835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17">
            <a:extLst>
              <a:ext uri="{FF2B5EF4-FFF2-40B4-BE49-F238E27FC236}">
                <a16:creationId xmlns:a16="http://schemas.microsoft.com/office/drawing/2014/main" id="{86B44B6F-2813-C468-8B04-04B85189717A}"/>
              </a:ext>
            </a:extLst>
          </p:cNvPr>
          <p:cNvSpPr/>
          <p:nvPr/>
        </p:nvSpPr>
        <p:spPr>
          <a:xfrm>
            <a:off x="3740436" y="5623792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17">
            <a:extLst>
              <a:ext uri="{FF2B5EF4-FFF2-40B4-BE49-F238E27FC236}">
                <a16:creationId xmlns:a16="http://schemas.microsoft.com/office/drawing/2014/main" id="{CA978B44-038C-F208-DE2D-E98538097C19}"/>
              </a:ext>
            </a:extLst>
          </p:cNvPr>
          <p:cNvSpPr/>
          <p:nvPr/>
        </p:nvSpPr>
        <p:spPr>
          <a:xfrm>
            <a:off x="3755177" y="6051480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17">
            <a:extLst>
              <a:ext uri="{FF2B5EF4-FFF2-40B4-BE49-F238E27FC236}">
                <a16:creationId xmlns:a16="http://schemas.microsoft.com/office/drawing/2014/main" id="{25C8389C-A04A-F083-F905-9983926C52E1}"/>
              </a:ext>
            </a:extLst>
          </p:cNvPr>
          <p:cNvSpPr/>
          <p:nvPr/>
        </p:nvSpPr>
        <p:spPr>
          <a:xfrm>
            <a:off x="3755177" y="6425110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17">
            <a:extLst>
              <a:ext uri="{FF2B5EF4-FFF2-40B4-BE49-F238E27FC236}">
                <a16:creationId xmlns:a16="http://schemas.microsoft.com/office/drawing/2014/main" id="{617C758D-C361-A612-6907-129EE23BFD67}"/>
              </a:ext>
            </a:extLst>
          </p:cNvPr>
          <p:cNvSpPr/>
          <p:nvPr/>
        </p:nvSpPr>
        <p:spPr>
          <a:xfrm>
            <a:off x="3755177" y="6925120"/>
            <a:ext cx="209932" cy="209932"/>
          </a:xfrm>
          <a:custGeom>
            <a:avLst/>
            <a:gdLst/>
            <a:ahLst/>
            <a:cxnLst/>
            <a:rect l="l" t="t" r="r" b="b"/>
            <a:pathLst>
              <a:path w="210716" h="210716">
                <a:moveTo>
                  <a:pt x="0" y="0"/>
                </a:moveTo>
                <a:lnTo>
                  <a:pt x="210717" y="0"/>
                </a:lnTo>
                <a:lnTo>
                  <a:pt x="210717" y="210716"/>
                </a:lnTo>
                <a:lnTo>
                  <a:pt x="0" y="21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BD179F-2E1B-5C81-FFF3-CBFDC4652ACC}"/>
              </a:ext>
            </a:extLst>
          </p:cNvPr>
          <p:cNvSpPr/>
          <p:nvPr/>
        </p:nvSpPr>
        <p:spPr>
          <a:xfrm>
            <a:off x="-4038600" y="1335658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To download, Go to file&gt;Export&gt;Change File Type&gt;Choose Either PNG OR JPG and choose the slide you want to convert to image.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 you can click shift+F5 and screenshot for better quality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76C24D-55A6-D335-D187-712EE7F7B9F7}"/>
              </a:ext>
            </a:extLst>
          </p:cNvPr>
          <p:cNvSpPr/>
          <p:nvPr/>
        </p:nvSpPr>
        <p:spPr>
          <a:xfrm>
            <a:off x="-4087289" y="4392040"/>
            <a:ext cx="2906353" cy="25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Remove any background on your picture you can email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3"/>
              </a:rPr>
              <a:t>ivan.hustleph@gmail.com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go to this website: </a:t>
            </a:r>
            <a:r>
              <a:rPr lang="en-US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https://www.remove.bg/</a:t>
            </a: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784</Words>
  <Application>Microsoft Office PowerPoint</Application>
  <PresentationFormat>A4 Paper (210x297 mm)</PresentationFormat>
  <Paragraphs>144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Inter</vt:lpstr>
      <vt:lpstr>Poppins</vt:lpstr>
      <vt:lpstr>Inter Bold</vt:lpstr>
      <vt:lpstr>TT Interphases Bold</vt:lpstr>
      <vt:lpstr>Calibri</vt:lpstr>
      <vt:lpstr>Antonio Bold</vt:lpstr>
      <vt:lpstr>Quicksand Bold</vt:lpstr>
      <vt:lpstr>Arial</vt:lpstr>
      <vt:lpstr>Antonio</vt:lpstr>
      <vt:lpstr>Poppins Bold</vt:lpstr>
      <vt:lpstr>Quicksand Medium</vt:lpstr>
      <vt:lpstr>TT Interphases</vt:lpstr>
      <vt:lpstr>Garet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Loan Programs</dc:title>
  <cp:lastModifiedBy>Ivan</cp:lastModifiedBy>
  <cp:revision>3</cp:revision>
  <dcterms:created xsi:type="dcterms:W3CDTF">2006-08-16T00:00:00Z</dcterms:created>
  <dcterms:modified xsi:type="dcterms:W3CDTF">2024-03-06T02:44:34Z</dcterms:modified>
  <dc:identifier>DAF-HyyVgWc</dc:identifier>
</cp:coreProperties>
</file>