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</p:sldIdLst>
  <p:sldSz cx="6858000" cy="9906000" type="A4"/>
  <p:notesSz cx="6858000" cy="9144000"/>
  <p:embeddedFontLst>
    <p:embeddedFont>
      <p:font typeface="Anton" pitchFamily="2" charset="0"/>
      <p:regular r:id="rId5"/>
    </p:embeddedFont>
    <p:embeddedFont>
      <p:font typeface="Garet 1" panose="020B0604020202020204" charset="0"/>
      <p:regular r:id="rId6"/>
    </p:embeddedFont>
    <p:embeddedFont>
      <p:font typeface="Poppins" panose="00000500000000000000" pitchFamily="2" charset="0"/>
      <p:regular r:id="rId7"/>
      <p:bold r:id="rId8"/>
      <p:italic r:id="rId9"/>
      <p:boldItalic r:id="rId10"/>
    </p:embeddedFont>
    <p:embeddedFont>
      <p:font typeface="Poppins Bold" panose="00000800000000000000" charset="0"/>
      <p:regular r:id="rId11"/>
    </p:embeddedFont>
    <p:embeddedFont>
      <p:font typeface="Sarabun Bold" panose="020B0604020202020204" charset="-34"/>
      <p:regular r:id="rId12"/>
    </p:embeddedFont>
  </p:embeddedFontLst>
  <p:defaultTextStyle>
    <a:defPPr>
      <a:defRPr lang="en-US"/>
    </a:defPPr>
    <a:lvl1pPr marL="0" algn="l" defTabSz="536312" rtl="0" eaLnBrk="1" latinLnBrk="0" hangingPunct="1">
      <a:defRPr sz="1056" kern="1200">
        <a:solidFill>
          <a:schemeClr val="tx1"/>
        </a:solidFill>
        <a:latin typeface="+mn-lt"/>
        <a:ea typeface="+mn-ea"/>
        <a:cs typeface="+mn-cs"/>
      </a:defRPr>
    </a:lvl1pPr>
    <a:lvl2pPr marL="268157" algn="l" defTabSz="536312" rtl="0" eaLnBrk="1" latinLnBrk="0" hangingPunct="1">
      <a:defRPr sz="1056" kern="1200">
        <a:solidFill>
          <a:schemeClr val="tx1"/>
        </a:solidFill>
        <a:latin typeface="+mn-lt"/>
        <a:ea typeface="+mn-ea"/>
        <a:cs typeface="+mn-cs"/>
      </a:defRPr>
    </a:lvl2pPr>
    <a:lvl3pPr marL="536312" algn="l" defTabSz="536312" rtl="0" eaLnBrk="1" latinLnBrk="0" hangingPunct="1">
      <a:defRPr sz="1056" kern="1200">
        <a:solidFill>
          <a:schemeClr val="tx1"/>
        </a:solidFill>
        <a:latin typeface="+mn-lt"/>
        <a:ea typeface="+mn-ea"/>
        <a:cs typeface="+mn-cs"/>
      </a:defRPr>
    </a:lvl3pPr>
    <a:lvl4pPr marL="804468" algn="l" defTabSz="536312" rtl="0" eaLnBrk="1" latinLnBrk="0" hangingPunct="1">
      <a:defRPr sz="1056" kern="1200">
        <a:solidFill>
          <a:schemeClr val="tx1"/>
        </a:solidFill>
        <a:latin typeface="+mn-lt"/>
        <a:ea typeface="+mn-ea"/>
        <a:cs typeface="+mn-cs"/>
      </a:defRPr>
    </a:lvl4pPr>
    <a:lvl5pPr marL="1072623" algn="l" defTabSz="536312" rtl="0" eaLnBrk="1" latinLnBrk="0" hangingPunct="1">
      <a:defRPr sz="1056" kern="1200">
        <a:solidFill>
          <a:schemeClr val="tx1"/>
        </a:solidFill>
        <a:latin typeface="+mn-lt"/>
        <a:ea typeface="+mn-ea"/>
        <a:cs typeface="+mn-cs"/>
      </a:defRPr>
    </a:lvl5pPr>
    <a:lvl6pPr marL="1340780" algn="l" defTabSz="536312" rtl="0" eaLnBrk="1" latinLnBrk="0" hangingPunct="1">
      <a:defRPr sz="1056" kern="1200">
        <a:solidFill>
          <a:schemeClr val="tx1"/>
        </a:solidFill>
        <a:latin typeface="+mn-lt"/>
        <a:ea typeface="+mn-ea"/>
        <a:cs typeface="+mn-cs"/>
      </a:defRPr>
    </a:lvl6pPr>
    <a:lvl7pPr marL="1608935" algn="l" defTabSz="536312" rtl="0" eaLnBrk="1" latinLnBrk="0" hangingPunct="1">
      <a:defRPr sz="1056" kern="1200">
        <a:solidFill>
          <a:schemeClr val="tx1"/>
        </a:solidFill>
        <a:latin typeface="+mn-lt"/>
        <a:ea typeface="+mn-ea"/>
        <a:cs typeface="+mn-cs"/>
      </a:defRPr>
    </a:lvl7pPr>
    <a:lvl8pPr marL="1877092" algn="l" defTabSz="536312" rtl="0" eaLnBrk="1" latinLnBrk="0" hangingPunct="1">
      <a:defRPr sz="1056" kern="1200">
        <a:solidFill>
          <a:schemeClr val="tx1"/>
        </a:solidFill>
        <a:latin typeface="+mn-lt"/>
        <a:ea typeface="+mn-ea"/>
        <a:cs typeface="+mn-cs"/>
      </a:defRPr>
    </a:lvl8pPr>
    <a:lvl9pPr marL="2145247" algn="l" defTabSz="536312" rtl="0" eaLnBrk="1" latinLnBrk="0" hangingPunct="1">
      <a:defRPr sz="105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70" userDrawn="1">
          <p15:clr>
            <a:srgbClr val="A4A3A4"/>
          </p15:clr>
        </p15:guide>
        <p15:guide id="2" pos="19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9" d="100"/>
          <a:sy n="59" d="100"/>
        </p:scale>
        <p:origin x="2322" y="144"/>
      </p:cViewPr>
      <p:guideLst>
        <p:guide orient="horz" pos="1170"/>
        <p:guide pos="19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theme" Target="theme/theme1.xml"/><Relationship Id="rId10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font" Target="fonts/font5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153980"/>
            <a:ext cx="5181600" cy="79626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105026"/>
            <a:ext cx="4267200" cy="94932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476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953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429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90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383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859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336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9813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48763"/>
            <a:ext cx="1371600" cy="31695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48763"/>
            <a:ext cx="4013200" cy="316957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387071"/>
            <a:ext cx="5181600" cy="737791"/>
          </a:xfrm>
        </p:spPr>
        <p:txBody>
          <a:bodyPr anchor="t"/>
          <a:lstStyle>
            <a:lvl1pPr algn="l">
              <a:defRPr sz="21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574471"/>
            <a:ext cx="5181600" cy="812601"/>
          </a:xfrm>
        </p:spPr>
        <p:txBody>
          <a:bodyPr anchor="b"/>
          <a:lstStyle>
            <a:lvl1pPr marL="0" indent="0">
              <a:buNone/>
              <a:defRPr sz="1083">
                <a:solidFill>
                  <a:schemeClr val="tx1">
                    <a:tint val="75000"/>
                  </a:schemeClr>
                </a:solidFill>
              </a:defRPr>
            </a:lvl1pPr>
            <a:lvl2pPr marL="247665" indent="0">
              <a:buNone/>
              <a:defRPr sz="975">
                <a:solidFill>
                  <a:schemeClr val="tx1">
                    <a:tint val="75000"/>
                  </a:schemeClr>
                </a:solidFill>
              </a:defRPr>
            </a:lvl2pPr>
            <a:lvl3pPr marL="495330" indent="0">
              <a:buNone/>
              <a:defRPr sz="867">
                <a:solidFill>
                  <a:schemeClr val="tx1">
                    <a:tint val="75000"/>
                  </a:schemeClr>
                </a:solidFill>
              </a:defRPr>
            </a:lvl3pPr>
            <a:lvl4pPr marL="742996" indent="0">
              <a:buNone/>
              <a:defRPr sz="758">
                <a:solidFill>
                  <a:schemeClr val="tx1">
                    <a:tint val="75000"/>
                  </a:schemeClr>
                </a:solidFill>
              </a:defRPr>
            </a:lvl4pPr>
            <a:lvl5pPr marL="990661" indent="0">
              <a:buNone/>
              <a:defRPr sz="758">
                <a:solidFill>
                  <a:schemeClr val="tx1">
                    <a:tint val="75000"/>
                  </a:schemeClr>
                </a:solidFill>
              </a:defRPr>
            </a:lvl5pPr>
            <a:lvl6pPr marL="1238326" indent="0">
              <a:buNone/>
              <a:defRPr sz="758">
                <a:solidFill>
                  <a:schemeClr val="tx1">
                    <a:tint val="75000"/>
                  </a:schemeClr>
                </a:solidFill>
              </a:defRPr>
            </a:lvl6pPr>
            <a:lvl7pPr marL="1485991" indent="0">
              <a:buNone/>
              <a:defRPr sz="758">
                <a:solidFill>
                  <a:schemeClr val="tx1">
                    <a:tint val="75000"/>
                  </a:schemeClr>
                </a:solidFill>
              </a:defRPr>
            </a:lvl7pPr>
            <a:lvl8pPr marL="1733657" indent="0">
              <a:buNone/>
              <a:defRPr sz="758">
                <a:solidFill>
                  <a:schemeClr val="tx1">
                    <a:tint val="75000"/>
                  </a:schemeClr>
                </a:solidFill>
              </a:defRPr>
            </a:lvl8pPr>
            <a:lvl9pPr marL="1981322" indent="0">
              <a:buNone/>
              <a:defRPr sz="75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866775"/>
            <a:ext cx="2692400" cy="2451563"/>
          </a:xfrm>
        </p:spPr>
        <p:txBody>
          <a:bodyPr/>
          <a:lstStyle>
            <a:lvl1pPr>
              <a:defRPr sz="1517"/>
            </a:lvl1pPr>
            <a:lvl2pPr>
              <a:defRPr sz="1300"/>
            </a:lvl2pPr>
            <a:lvl3pPr>
              <a:defRPr sz="1083"/>
            </a:lvl3pPr>
            <a:lvl4pPr>
              <a:defRPr sz="975"/>
            </a:lvl4pPr>
            <a:lvl5pPr>
              <a:defRPr sz="975"/>
            </a:lvl5pPr>
            <a:lvl6pPr>
              <a:defRPr sz="975"/>
            </a:lvl6pPr>
            <a:lvl7pPr>
              <a:defRPr sz="975"/>
            </a:lvl7pPr>
            <a:lvl8pPr>
              <a:defRPr sz="975"/>
            </a:lvl8pPr>
            <a:lvl9pPr>
              <a:defRPr sz="9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866775"/>
            <a:ext cx="2692400" cy="2451563"/>
          </a:xfrm>
        </p:spPr>
        <p:txBody>
          <a:bodyPr/>
          <a:lstStyle>
            <a:lvl1pPr>
              <a:defRPr sz="1517"/>
            </a:lvl1pPr>
            <a:lvl2pPr>
              <a:defRPr sz="1300"/>
            </a:lvl2pPr>
            <a:lvl3pPr>
              <a:defRPr sz="1083"/>
            </a:lvl3pPr>
            <a:lvl4pPr>
              <a:defRPr sz="975"/>
            </a:lvl4pPr>
            <a:lvl5pPr>
              <a:defRPr sz="975"/>
            </a:lvl5pPr>
            <a:lvl6pPr>
              <a:defRPr sz="975"/>
            </a:lvl6pPr>
            <a:lvl7pPr>
              <a:defRPr sz="975"/>
            </a:lvl7pPr>
            <a:lvl8pPr>
              <a:defRPr sz="975"/>
            </a:lvl8pPr>
            <a:lvl9pPr>
              <a:defRPr sz="9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1" y="831519"/>
            <a:ext cx="2693459" cy="346538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47665" indent="0">
              <a:buNone/>
              <a:defRPr sz="1083" b="1"/>
            </a:lvl2pPr>
            <a:lvl3pPr marL="495330" indent="0">
              <a:buNone/>
              <a:defRPr sz="975" b="1"/>
            </a:lvl3pPr>
            <a:lvl4pPr marL="742996" indent="0">
              <a:buNone/>
              <a:defRPr sz="867" b="1"/>
            </a:lvl4pPr>
            <a:lvl5pPr marL="990661" indent="0">
              <a:buNone/>
              <a:defRPr sz="867" b="1"/>
            </a:lvl5pPr>
            <a:lvl6pPr marL="1238326" indent="0">
              <a:buNone/>
              <a:defRPr sz="867" b="1"/>
            </a:lvl6pPr>
            <a:lvl7pPr marL="1485991" indent="0">
              <a:buNone/>
              <a:defRPr sz="867" b="1"/>
            </a:lvl7pPr>
            <a:lvl8pPr marL="1733657" indent="0">
              <a:buNone/>
              <a:defRPr sz="867" b="1"/>
            </a:lvl8pPr>
            <a:lvl9pPr marL="1981322" indent="0">
              <a:buNone/>
              <a:defRPr sz="8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1" y="1178057"/>
            <a:ext cx="2693459" cy="2140281"/>
          </a:xfrm>
        </p:spPr>
        <p:txBody>
          <a:bodyPr/>
          <a:lstStyle>
            <a:lvl1pPr>
              <a:defRPr sz="1300"/>
            </a:lvl1pPr>
            <a:lvl2pPr>
              <a:defRPr sz="1083"/>
            </a:lvl2pPr>
            <a:lvl3pPr>
              <a:defRPr sz="975"/>
            </a:lvl3pPr>
            <a:lvl4pPr>
              <a:defRPr sz="867"/>
            </a:lvl4pPr>
            <a:lvl5pPr>
              <a:defRPr sz="867"/>
            </a:lvl5pPr>
            <a:lvl6pPr>
              <a:defRPr sz="867"/>
            </a:lvl6pPr>
            <a:lvl7pPr>
              <a:defRPr sz="867"/>
            </a:lvl7pPr>
            <a:lvl8pPr>
              <a:defRPr sz="867"/>
            </a:lvl8pPr>
            <a:lvl9pPr>
              <a:defRPr sz="8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5" y="831519"/>
            <a:ext cx="2694517" cy="346538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47665" indent="0">
              <a:buNone/>
              <a:defRPr sz="1083" b="1"/>
            </a:lvl2pPr>
            <a:lvl3pPr marL="495330" indent="0">
              <a:buNone/>
              <a:defRPr sz="975" b="1"/>
            </a:lvl3pPr>
            <a:lvl4pPr marL="742996" indent="0">
              <a:buNone/>
              <a:defRPr sz="867" b="1"/>
            </a:lvl4pPr>
            <a:lvl5pPr marL="990661" indent="0">
              <a:buNone/>
              <a:defRPr sz="867" b="1"/>
            </a:lvl5pPr>
            <a:lvl6pPr marL="1238326" indent="0">
              <a:buNone/>
              <a:defRPr sz="867" b="1"/>
            </a:lvl6pPr>
            <a:lvl7pPr marL="1485991" indent="0">
              <a:buNone/>
              <a:defRPr sz="867" b="1"/>
            </a:lvl7pPr>
            <a:lvl8pPr marL="1733657" indent="0">
              <a:buNone/>
              <a:defRPr sz="867" b="1"/>
            </a:lvl8pPr>
            <a:lvl9pPr marL="1981322" indent="0">
              <a:buNone/>
              <a:defRPr sz="8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5" y="1178057"/>
            <a:ext cx="2694517" cy="2140281"/>
          </a:xfrm>
        </p:spPr>
        <p:txBody>
          <a:bodyPr/>
          <a:lstStyle>
            <a:lvl1pPr>
              <a:defRPr sz="1300"/>
            </a:lvl1pPr>
            <a:lvl2pPr>
              <a:defRPr sz="1083"/>
            </a:lvl2pPr>
            <a:lvl3pPr>
              <a:defRPr sz="975"/>
            </a:lvl3pPr>
            <a:lvl4pPr>
              <a:defRPr sz="867"/>
            </a:lvl4pPr>
            <a:lvl5pPr>
              <a:defRPr sz="867"/>
            </a:lvl5pPr>
            <a:lvl6pPr>
              <a:defRPr sz="867"/>
            </a:lvl6pPr>
            <a:lvl7pPr>
              <a:defRPr sz="867"/>
            </a:lvl7pPr>
            <a:lvl8pPr>
              <a:defRPr sz="867"/>
            </a:lvl8pPr>
            <a:lvl9pPr>
              <a:defRPr sz="8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47902"/>
            <a:ext cx="2005542" cy="629444"/>
          </a:xfrm>
        </p:spPr>
        <p:txBody>
          <a:bodyPr anchor="b"/>
          <a:lstStyle>
            <a:lvl1pPr algn="l">
              <a:defRPr sz="108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8" y="147902"/>
            <a:ext cx="3407833" cy="3170436"/>
          </a:xfrm>
        </p:spPr>
        <p:txBody>
          <a:bodyPr/>
          <a:lstStyle>
            <a:lvl1pPr>
              <a:defRPr sz="1733"/>
            </a:lvl1pPr>
            <a:lvl2pPr>
              <a:defRPr sz="1517"/>
            </a:lvl2pPr>
            <a:lvl3pPr>
              <a:defRPr sz="1300"/>
            </a:lvl3pPr>
            <a:lvl4pPr>
              <a:defRPr sz="1083"/>
            </a:lvl4pPr>
            <a:lvl5pPr>
              <a:defRPr sz="1083"/>
            </a:lvl5pPr>
            <a:lvl6pPr>
              <a:defRPr sz="1083"/>
            </a:lvl6pPr>
            <a:lvl7pPr>
              <a:defRPr sz="1083"/>
            </a:lvl7pPr>
            <a:lvl8pPr>
              <a:defRPr sz="1083"/>
            </a:lvl8pPr>
            <a:lvl9pPr>
              <a:defRPr sz="108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777346"/>
            <a:ext cx="2005542" cy="2540992"/>
          </a:xfrm>
        </p:spPr>
        <p:txBody>
          <a:bodyPr/>
          <a:lstStyle>
            <a:lvl1pPr marL="0" indent="0">
              <a:buNone/>
              <a:defRPr sz="758"/>
            </a:lvl1pPr>
            <a:lvl2pPr marL="247665" indent="0">
              <a:buNone/>
              <a:defRPr sz="650"/>
            </a:lvl2pPr>
            <a:lvl3pPr marL="495330" indent="0">
              <a:buNone/>
              <a:defRPr sz="542"/>
            </a:lvl3pPr>
            <a:lvl4pPr marL="742996" indent="0">
              <a:buNone/>
              <a:defRPr sz="488"/>
            </a:lvl4pPr>
            <a:lvl5pPr marL="990661" indent="0">
              <a:buNone/>
              <a:defRPr sz="488"/>
            </a:lvl5pPr>
            <a:lvl6pPr marL="1238326" indent="0">
              <a:buNone/>
              <a:defRPr sz="488"/>
            </a:lvl6pPr>
            <a:lvl7pPr marL="1485991" indent="0">
              <a:buNone/>
              <a:defRPr sz="488"/>
            </a:lvl7pPr>
            <a:lvl8pPr marL="1733657" indent="0">
              <a:buNone/>
              <a:defRPr sz="488"/>
            </a:lvl8pPr>
            <a:lvl9pPr marL="1981322" indent="0">
              <a:buNone/>
              <a:defRPr sz="48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2600326"/>
            <a:ext cx="3657600" cy="306983"/>
          </a:xfrm>
        </p:spPr>
        <p:txBody>
          <a:bodyPr anchor="b"/>
          <a:lstStyle>
            <a:lvl1pPr algn="l">
              <a:defRPr sz="108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331920"/>
            <a:ext cx="3657600" cy="2228850"/>
          </a:xfrm>
        </p:spPr>
        <p:txBody>
          <a:bodyPr/>
          <a:lstStyle>
            <a:lvl1pPr marL="0" indent="0">
              <a:buNone/>
              <a:defRPr sz="1733"/>
            </a:lvl1pPr>
            <a:lvl2pPr marL="247665" indent="0">
              <a:buNone/>
              <a:defRPr sz="1517"/>
            </a:lvl2pPr>
            <a:lvl3pPr marL="495330" indent="0">
              <a:buNone/>
              <a:defRPr sz="1300"/>
            </a:lvl3pPr>
            <a:lvl4pPr marL="742996" indent="0">
              <a:buNone/>
              <a:defRPr sz="1083"/>
            </a:lvl4pPr>
            <a:lvl5pPr marL="990661" indent="0">
              <a:buNone/>
              <a:defRPr sz="1083"/>
            </a:lvl5pPr>
            <a:lvl6pPr marL="1238326" indent="0">
              <a:buNone/>
              <a:defRPr sz="1083"/>
            </a:lvl6pPr>
            <a:lvl7pPr marL="1485991" indent="0">
              <a:buNone/>
              <a:defRPr sz="1083"/>
            </a:lvl7pPr>
            <a:lvl8pPr marL="1733657" indent="0">
              <a:buNone/>
              <a:defRPr sz="1083"/>
            </a:lvl8pPr>
            <a:lvl9pPr marL="1981322" indent="0">
              <a:buNone/>
              <a:defRPr sz="108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2907309"/>
            <a:ext cx="3657600" cy="435967"/>
          </a:xfrm>
        </p:spPr>
        <p:txBody>
          <a:bodyPr/>
          <a:lstStyle>
            <a:lvl1pPr marL="0" indent="0">
              <a:buNone/>
              <a:defRPr sz="758"/>
            </a:lvl1pPr>
            <a:lvl2pPr marL="247665" indent="0">
              <a:buNone/>
              <a:defRPr sz="650"/>
            </a:lvl2pPr>
            <a:lvl3pPr marL="495330" indent="0">
              <a:buNone/>
              <a:defRPr sz="542"/>
            </a:lvl3pPr>
            <a:lvl4pPr marL="742996" indent="0">
              <a:buNone/>
              <a:defRPr sz="488"/>
            </a:lvl4pPr>
            <a:lvl5pPr marL="990661" indent="0">
              <a:buNone/>
              <a:defRPr sz="488"/>
            </a:lvl5pPr>
            <a:lvl6pPr marL="1238326" indent="0">
              <a:buNone/>
              <a:defRPr sz="488"/>
            </a:lvl6pPr>
            <a:lvl7pPr marL="1485991" indent="0">
              <a:buNone/>
              <a:defRPr sz="488"/>
            </a:lvl7pPr>
            <a:lvl8pPr marL="1733657" indent="0">
              <a:buNone/>
              <a:defRPr sz="488"/>
            </a:lvl8pPr>
            <a:lvl9pPr marL="1981322" indent="0">
              <a:buNone/>
              <a:defRPr sz="48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48762"/>
            <a:ext cx="5486400" cy="619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866775"/>
            <a:ext cx="5486400" cy="2451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3443023"/>
            <a:ext cx="1422400" cy="1977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3443023"/>
            <a:ext cx="1930400" cy="1977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3443023"/>
            <a:ext cx="1422400" cy="1977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95330" rtl="0" eaLnBrk="1" latinLnBrk="0" hangingPunct="1">
        <a:spcBef>
          <a:spcPct val="0"/>
        </a:spcBef>
        <a:buNone/>
        <a:defRPr sz="238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49" indent="-185749" algn="l" defTabSz="495330" rtl="0" eaLnBrk="1" latinLnBrk="0" hangingPunct="1">
        <a:spcBef>
          <a:spcPct val="20000"/>
        </a:spcBef>
        <a:buFont typeface="Arial" pitchFamily="34" charset="0"/>
        <a:buChar char="•"/>
        <a:defRPr sz="1733" kern="1200">
          <a:solidFill>
            <a:schemeClr val="tx1"/>
          </a:solidFill>
          <a:latin typeface="+mn-lt"/>
          <a:ea typeface="+mn-ea"/>
          <a:cs typeface="+mn-cs"/>
        </a:defRPr>
      </a:lvl1pPr>
      <a:lvl2pPr marL="402456" indent="-154791" algn="l" defTabSz="495330" rtl="0" eaLnBrk="1" latinLnBrk="0" hangingPunct="1">
        <a:spcBef>
          <a:spcPct val="20000"/>
        </a:spcBef>
        <a:buFont typeface="Arial" pitchFamily="34" charset="0"/>
        <a:buChar char="–"/>
        <a:defRPr sz="1517" kern="1200">
          <a:solidFill>
            <a:schemeClr val="tx1"/>
          </a:solidFill>
          <a:latin typeface="+mn-lt"/>
          <a:ea typeface="+mn-ea"/>
          <a:cs typeface="+mn-cs"/>
        </a:defRPr>
      </a:lvl2pPr>
      <a:lvl3pPr marL="619163" indent="-123833" algn="l" defTabSz="495330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866828" indent="-123833" algn="l" defTabSz="495330" rtl="0" eaLnBrk="1" latinLnBrk="0" hangingPunct="1">
        <a:spcBef>
          <a:spcPct val="20000"/>
        </a:spcBef>
        <a:buFont typeface="Arial" pitchFamily="34" charset="0"/>
        <a:buChar char="–"/>
        <a:defRPr sz="1083" kern="1200">
          <a:solidFill>
            <a:schemeClr val="tx1"/>
          </a:solidFill>
          <a:latin typeface="+mn-lt"/>
          <a:ea typeface="+mn-ea"/>
          <a:cs typeface="+mn-cs"/>
        </a:defRPr>
      </a:lvl4pPr>
      <a:lvl5pPr marL="1114494" indent="-123833" algn="l" defTabSz="495330" rtl="0" eaLnBrk="1" latinLnBrk="0" hangingPunct="1">
        <a:spcBef>
          <a:spcPct val="20000"/>
        </a:spcBef>
        <a:buFont typeface="Arial" pitchFamily="34" charset="0"/>
        <a:buChar char="»"/>
        <a:defRPr sz="1083" kern="1200">
          <a:solidFill>
            <a:schemeClr val="tx1"/>
          </a:solidFill>
          <a:latin typeface="+mn-lt"/>
          <a:ea typeface="+mn-ea"/>
          <a:cs typeface="+mn-cs"/>
        </a:defRPr>
      </a:lvl5pPr>
      <a:lvl6pPr marL="1362159" indent="-123833" algn="l" defTabSz="495330" rtl="0" eaLnBrk="1" latinLnBrk="0" hangingPunct="1">
        <a:spcBef>
          <a:spcPct val="20000"/>
        </a:spcBef>
        <a:buFont typeface="Arial" pitchFamily="34" charset="0"/>
        <a:buChar char="•"/>
        <a:defRPr sz="1083" kern="1200">
          <a:solidFill>
            <a:schemeClr val="tx1"/>
          </a:solidFill>
          <a:latin typeface="+mn-lt"/>
          <a:ea typeface="+mn-ea"/>
          <a:cs typeface="+mn-cs"/>
        </a:defRPr>
      </a:lvl6pPr>
      <a:lvl7pPr marL="1609824" indent="-123833" algn="l" defTabSz="495330" rtl="0" eaLnBrk="1" latinLnBrk="0" hangingPunct="1">
        <a:spcBef>
          <a:spcPct val="20000"/>
        </a:spcBef>
        <a:buFont typeface="Arial" pitchFamily="34" charset="0"/>
        <a:buChar char="•"/>
        <a:defRPr sz="1083" kern="1200">
          <a:solidFill>
            <a:schemeClr val="tx1"/>
          </a:solidFill>
          <a:latin typeface="+mn-lt"/>
          <a:ea typeface="+mn-ea"/>
          <a:cs typeface="+mn-cs"/>
        </a:defRPr>
      </a:lvl7pPr>
      <a:lvl8pPr marL="1857489" indent="-123833" algn="l" defTabSz="495330" rtl="0" eaLnBrk="1" latinLnBrk="0" hangingPunct="1">
        <a:spcBef>
          <a:spcPct val="20000"/>
        </a:spcBef>
        <a:buFont typeface="Arial" pitchFamily="34" charset="0"/>
        <a:buChar char="•"/>
        <a:defRPr sz="1083" kern="1200">
          <a:solidFill>
            <a:schemeClr val="tx1"/>
          </a:solidFill>
          <a:latin typeface="+mn-lt"/>
          <a:ea typeface="+mn-ea"/>
          <a:cs typeface="+mn-cs"/>
        </a:defRPr>
      </a:lvl8pPr>
      <a:lvl9pPr marL="2105155" indent="-123833" algn="l" defTabSz="495330" rtl="0" eaLnBrk="1" latinLnBrk="0" hangingPunct="1">
        <a:spcBef>
          <a:spcPct val="20000"/>
        </a:spcBef>
        <a:buFont typeface="Arial" pitchFamily="34" charset="0"/>
        <a:buChar char="•"/>
        <a:defRPr sz="108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95330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1pPr>
      <a:lvl2pPr marL="247665" algn="l" defTabSz="495330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2pPr>
      <a:lvl3pPr marL="495330" algn="l" defTabSz="495330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3pPr>
      <a:lvl4pPr marL="742996" algn="l" defTabSz="495330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4pPr>
      <a:lvl5pPr marL="990661" algn="l" defTabSz="495330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5pPr>
      <a:lvl6pPr marL="1238326" algn="l" defTabSz="495330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6pPr>
      <a:lvl7pPr marL="1485991" algn="l" defTabSz="495330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7pPr>
      <a:lvl8pPr marL="1733657" algn="l" defTabSz="495330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8pPr>
      <a:lvl9pPr marL="1981322" algn="l" defTabSz="495330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hyperlink" Target="https://www.remove.bg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hyperlink" Target="mailto:ivan.hustleph@gmail.com" TargetMode="External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5.png"/><Relationship Id="rId7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10" Type="http://schemas.openxmlformats.org/officeDocument/2006/relationships/hyperlink" Target="https://www.remove.bg/" TargetMode="External"/><Relationship Id="rId4" Type="http://schemas.openxmlformats.org/officeDocument/2006/relationships/image" Target="../media/image6.svg"/><Relationship Id="rId9" Type="http://schemas.openxmlformats.org/officeDocument/2006/relationships/hyperlink" Target="mailto:ivan.hustleph@gmail.com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png"/><Relationship Id="rId7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10" Type="http://schemas.openxmlformats.org/officeDocument/2006/relationships/hyperlink" Target="https://www.remove.bg/" TargetMode="External"/><Relationship Id="rId4" Type="http://schemas.openxmlformats.org/officeDocument/2006/relationships/image" Target="../media/image14.svg"/><Relationship Id="rId9" Type="http://schemas.openxmlformats.org/officeDocument/2006/relationships/hyperlink" Target="mailto:ivan.hustleph@gmail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344203" y="1513913"/>
            <a:ext cx="57166" cy="74001"/>
          </a:xfrm>
          <a:custGeom>
            <a:avLst/>
            <a:gdLst/>
            <a:ahLst/>
            <a:cxnLst/>
            <a:rect l="l" t="t" r="r" b="b"/>
            <a:pathLst>
              <a:path w="105537" h="136618">
                <a:moveTo>
                  <a:pt x="0" y="0"/>
                </a:moveTo>
                <a:lnTo>
                  <a:pt x="105538" y="0"/>
                </a:lnTo>
                <a:lnTo>
                  <a:pt x="105538" y="136618"/>
                </a:lnTo>
                <a:lnTo>
                  <a:pt x="0" y="1366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2458528" y="-102234"/>
            <a:ext cx="11042650" cy="9292012"/>
          </a:xfrm>
          <a:custGeom>
            <a:avLst/>
            <a:gdLst/>
            <a:ahLst/>
            <a:cxnLst/>
            <a:rect l="l" t="t" r="r" b="b"/>
            <a:pathLst>
              <a:path w="20386430" h="17154484">
                <a:moveTo>
                  <a:pt x="0" y="0"/>
                </a:moveTo>
                <a:lnTo>
                  <a:pt x="20386430" y="0"/>
                </a:lnTo>
                <a:lnTo>
                  <a:pt x="20386430" y="17154485"/>
                </a:lnTo>
                <a:lnTo>
                  <a:pt x="0" y="1715448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1000"/>
            </a:blip>
            <a:stretch>
              <a:fillRect l="-13149" r="-13149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-124579" y="8267804"/>
            <a:ext cx="5702097" cy="1211034"/>
            <a:chOff x="0" y="0"/>
            <a:chExt cx="3109463" cy="6604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109463" cy="660400"/>
            </a:xfrm>
            <a:custGeom>
              <a:avLst/>
              <a:gdLst/>
              <a:ahLst/>
              <a:cxnLst/>
              <a:rect l="l" t="t" r="r" b="b"/>
              <a:pathLst>
                <a:path w="3109463" h="660400">
                  <a:moveTo>
                    <a:pt x="2985002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985003" y="0"/>
                  </a:lnTo>
                  <a:cubicBezTo>
                    <a:pt x="3053583" y="0"/>
                    <a:pt x="3109463" y="55880"/>
                    <a:pt x="3109463" y="124460"/>
                  </a:cubicBezTo>
                  <a:lnTo>
                    <a:pt x="3109463" y="535940"/>
                  </a:lnTo>
                  <a:cubicBezTo>
                    <a:pt x="3109463" y="604520"/>
                    <a:pt x="3053583" y="660400"/>
                    <a:pt x="2985003" y="660400"/>
                  </a:cubicBezTo>
                  <a:close/>
                </a:path>
              </a:pathLst>
            </a:custGeom>
            <a:solidFill>
              <a:srgbClr val="AA2427"/>
            </a:solidFill>
          </p:spPr>
        </p:sp>
      </p:grpSp>
      <p:sp>
        <p:nvSpPr>
          <p:cNvPr id="6" name="Freeform 6"/>
          <p:cNvSpPr/>
          <p:nvPr/>
        </p:nvSpPr>
        <p:spPr>
          <a:xfrm flipH="1">
            <a:off x="581667" y="7705306"/>
            <a:ext cx="2001758" cy="2001758"/>
          </a:xfrm>
          <a:custGeom>
            <a:avLst/>
            <a:gdLst/>
            <a:ahLst/>
            <a:cxnLst/>
            <a:rect l="l" t="t" r="r" b="b"/>
            <a:pathLst>
              <a:path w="3695553" h="3695553">
                <a:moveTo>
                  <a:pt x="3695553" y="0"/>
                </a:moveTo>
                <a:lnTo>
                  <a:pt x="0" y="0"/>
                </a:lnTo>
                <a:lnTo>
                  <a:pt x="0" y="3695553"/>
                </a:lnTo>
                <a:lnTo>
                  <a:pt x="3695553" y="3695553"/>
                </a:lnTo>
                <a:lnTo>
                  <a:pt x="3695553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2395095" y="9008750"/>
            <a:ext cx="188330" cy="188330"/>
          </a:xfrm>
          <a:custGeom>
            <a:avLst/>
            <a:gdLst/>
            <a:ahLst/>
            <a:cxnLst/>
            <a:rect l="l" t="t" r="r" b="b"/>
            <a:pathLst>
              <a:path w="347686" h="347686">
                <a:moveTo>
                  <a:pt x="0" y="0"/>
                </a:moveTo>
                <a:lnTo>
                  <a:pt x="347686" y="0"/>
                </a:lnTo>
                <a:lnTo>
                  <a:pt x="347686" y="347686"/>
                </a:lnTo>
                <a:lnTo>
                  <a:pt x="0" y="34768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2395095" y="9230349"/>
            <a:ext cx="188330" cy="188330"/>
          </a:xfrm>
          <a:custGeom>
            <a:avLst/>
            <a:gdLst/>
            <a:ahLst/>
            <a:cxnLst/>
            <a:rect l="l" t="t" r="r" b="b"/>
            <a:pathLst>
              <a:path w="347686" h="347686">
                <a:moveTo>
                  <a:pt x="0" y="0"/>
                </a:moveTo>
                <a:lnTo>
                  <a:pt x="347686" y="0"/>
                </a:lnTo>
                <a:lnTo>
                  <a:pt x="347686" y="347686"/>
                </a:lnTo>
                <a:lnTo>
                  <a:pt x="0" y="34768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2632574" y="9223528"/>
            <a:ext cx="1231216" cy="1714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433"/>
              </a:lnSpc>
              <a:spcBef>
                <a:spcPct val="0"/>
              </a:spcBef>
            </a:pPr>
            <a:r>
              <a:rPr lang="en-US" sz="1024">
                <a:solidFill>
                  <a:srgbClr val="FFFFFF"/>
                </a:solidFill>
                <a:latin typeface="Poppins"/>
              </a:rPr>
              <a:t>408-393-2068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306894" y="8276368"/>
            <a:ext cx="2256554" cy="291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381"/>
              </a:lnSpc>
              <a:spcBef>
                <a:spcPct val="0"/>
              </a:spcBef>
            </a:pPr>
            <a:r>
              <a:rPr lang="en-US" sz="1700">
                <a:solidFill>
                  <a:srgbClr val="FFFFFF"/>
                </a:solidFill>
                <a:latin typeface="Poppins Bold"/>
              </a:rPr>
              <a:t> MINH CHAU NGUYEN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119422" y="8551389"/>
            <a:ext cx="1527188" cy="2147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05"/>
              </a:lnSpc>
              <a:spcBef>
                <a:spcPct val="0"/>
              </a:spcBef>
            </a:pPr>
            <a:r>
              <a:rPr lang="en-US" sz="1158">
                <a:solidFill>
                  <a:srgbClr val="FFFFFF"/>
                </a:solidFill>
                <a:latin typeface="Poppins"/>
              </a:rPr>
              <a:t>Loan Manager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618886" y="8994424"/>
            <a:ext cx="2231850" cy="1714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433"/>
              </a:lnSpc>
              <a:spcBef>
                <a:spcPct val="0"/>
              </a:spcBef>
            </a:pPr>
            <a:r>
              <a:rPr lang="en-US" sz="1024">
                <a:solidFill>
                  <a:srgbClr val="FFFFFF"/>
                </a:solidFill>
                <a:latin typeface="Poppins"/>
              </a:rPr>
              <a:t>mchau@pacificwide.com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318510" y="8773218"/>
            <a:ext cx="2444025" cy="1697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24"/>
              </a:lnSpc>
              <a:spcBef>
                <a:spcPct val="0"/>
              </a:spcBef>
            </a:pPr>
            <a:r>
              <a:rPr lang="en-US" sz="913">
                <a:solidFill>
                  <a:srgbClr val="FFFFFF"/>
                </a:solidFill>
                <a:latin typeface="Garet 1"/>
              </a:rPr>
              <a:t>NMLS No. 348726 - CalBRE No. 01392364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5705055" y="7623745"/>
            <a:ext cx="1222163" cy="3401539"/>
            <a:chOff x="0" y="0"/>
            <a:chExt cx="687655" cy="191389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87655" cy="1913890"/>
            </a:xfrm>
            <a:custGeom>
              <a:avLst/>
              <a:gdLst/>
              <a:ahLst/>
              <a:cxnLst/>
              <a:rect l="l" t="t" r="r" b="b"/>
              <a:pathLst>
                <a:path w="687655" h="1913890">
                  <a:moveTo>
                    <a:pt x="563195" y="1913890"/>
                  </a:moveTo>
                  <a:lnTo>
                    <a:pt x="124460" y="1913890"/>
                  </a:lnTo>
                  <a:cubicBezTo>
                    <a:pt x="55880" y="1913890"/>
                    <a:pt x="0" y="1858010"/>
                    <a:pt x="0" y="178943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63195" y="0"/>
                  </a:lnTo>
                  <a:cubicBezTo>
                    <a:pt x="631775" y="0"/>
                    <a:pt x="687655" y="55880"/>
                    <a:pt x="687655" y="124460"/>
                  </a:cubicBezTo>
                  <a:lnTo>
                    <a:pt x="687655" y="1789430"/>
                  </a:lnTo>
                  <a:cubicBezTo>
                    <a:pt x="687655" y="1858010"/>
                    <a:pt x="631775" y="1913890"/>
                    <a:pt x="563195" y="1913890"/>
                  </a:cubicBezTo>
                  <a:close/>
                </a:path>
              </a:pathLst>
            </a:custGeom>
            <a:solidFill>
              <a:srgbClr val="AA2427"/>
            </a:solidFill>
          </p:spPr>
        </p:sp>
      </p:grpSp>
      <p:grpSp>
        <p:nvGrpSpPr>
          <p:cNvPr id="16" name="Group 16"/>
          <p:cNvGrpSpPr/>
          <p:nvPr/>
        </p:nvGrpSpPr>
        <p:grpSpPr>
          <a:xfrm>
            <a:off x="465116" y="483555"/>
            <a:ext cx="5758176" cy="928142"/>
            <a:chOff x="0" y="0"/>
            <a:chExt cx="4052875" cy="65327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4052875" cy="653270"/>
            </a:xfrm>
            <a:custGeom>
              <a:avLst/>
              <a:gdLst/>
              <a:ahLst/>
              <a:cxnLst/>
              <a:rect l="l" t="t" r="r" b="b"/>
              <a:pathLst>
                <a:path w="4052875" h="653270">
                  <a:moveTo>
                    <a:pt x="0" y="0"/>
                  </a:moveTo>
                  <a:lnTo>
                    <a:pt x="4052875" y="0"/>
                  </a:lnTo>
                  <a:lnTo>
                    <a:pt x="4052875" y="653270"/>
                  </a:lnTo>
                  <a:lnTo>
                    <a:pt x="0" y="653270"/>
                  </a:lnTo>
                  <a:close/>
                </a:path>
              </a:pathLst>
            </a:custGeom>
            <a:solidFill>
              <a:srgbClr val="AA2427"/>
            </a:solidFill>
            <a:ln cap="sq">
              <a:noFill/>
              <a:prstDash val="solid"/>
              <a:miter/>
            </a:ln>
          </p:spPr>
        </p:sp>
        <p:sp>
          <p:nvSpPr>
            <p:cNvPr id="18" name="TextBox 18"/>
            <p:cNvSpPr txBox="1"/>
            <p:nvPr/>
          </p:nvSpPr>
          <p:spPr>
            <a:xfrm>
              <a:off x="0" y="0"/>
              <a:ext cx="4052875" cy="653270"/>
            </a:xfrm>
            <a:prstGeom prst="rect">
              <a:avLst/>
            </a:prstGeom>
          </p:spPr>
          <p:txBody>
            <a:bodyPr lIns="17438" tIns="17438" rIns="17438" bIns="17438" rtlCol="0" anchor="ctr"/>
            <a:lstStyle/>
            <a:p>
              <a:pPr algn="ctr">
                <a:lnSpc>
                  <a:spcPts val="494"/>
                </a:lnSpc>
                <a:spcBef>
                  <a:spcPct val="0"/>
                </a:spcBef>
              </a:pPr>
              <a:endParaRPr sz="572"/>
            </a:p>
          </p:txBody>
        </p:sp>
      </p:grpSp>
      <p:grpSp>
        <p:nvGrpSpPr>
          <p:cNvPr id="19" name="Group 19"/>
          <p:cNvGrpSpPr>
            <a:grpSpLocks noChangeAspect="1"/>
          </p:cNvGrpSpPr>
          <p:nvPr/>
        </p:nvGrpSpPr>
        <p:grpSpPr>
          <a:xfrm>
            <a:off x="1132805" y="2020704"/>
            <a:ext cx="4685451" cy="2635533"/>
            <a:chOff x="0" y="0"/>
            <a:chExt cx="11289030" cy="63500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1287761" cy="6350000"/>
            </a:xfrm>
            <a:custGeom>
              <a:avLst/>
              <a:gdLst/>
              <a:ahLst/>
              <a:cxnLst/>
              <a:rect l="l" t="t" r="r" b="b"/>
              <a:pathLst>
                <a:path w="11287761" h="6350000">
                  <a:moveTo>
                    <a:pt x="0" y="5824220"/>
                  </a:moveTo>
                  <a:lnTo>
                    <a:pt x="0" y="525780"/>
                  </a:lnTo>
                  <a:cubicBezTo>
                    <a:pt x="0" y="234950"/>
                    <a:pt x="234950" y="0"/>
                    <a:pt x="525780" y="0"/>
                  </a:cubicBezTo>
                  <a:lnTo>
                    <a:pt x="10761980" y="0"/>
                  </a:lnTo>
                  <a:cubicBezTo>
                    <a:pt x="11052811" y="0"/>
                    <a:pt x="11287761" y="234950"/>
                    <a:pt x="11287761" y="525780"/>
                  </a:cubicBezTo>
                  <a:lnTo>
                    <a:pt x="11287761" y="5822950"/>
                  </a:lnTo>
                  <a:cubicBezTo>
                    <a:pt x="11287761" y="6113780"/>
                    <a:pt x="11052811" y="6348730"/>
                    <a:pt x="10761980" y="6348730"/>
                  </a:cubicBezTo>
                  <a:lnTo>
                    <a:pt x="525780" y="6348730"/>
                  </a:lnTo>
                  <a:cubicBezTo>
                    <a:pt x="236220" y="6350000"/>
                    <a:pt x="0" y="6115050"/>
                    <a:pt x="0" y="5824220"/>
                  </a:cubicBezTo>
                  <a:cubicBezTo>
                    <a:pt x="0" y="5824220"/>
                    <a:pt x="0" y="5824220"/>
                    <a:pt x="0" y="5824220"/>
                  </a:cubicBezTo>
                  <a:close/>
                </a:path>
              </a:pathLst>
            </a:custGeom>
            <a:blipFill>
              <a:blip r:embed="rId10"/>
              <a:stretch>
                <a:fillRect t="-9339" b="-9339"/>
              </a:stretch>
            </a:blipFill>
          </p:spPr>
        </p:sp>
      </p:grpSp>
      <p:grpSp>
        <p:nvGrpSpPr>
          <p:cNvPr id="21" name="Group 21"/>
          <p:cNvGrpSpPr/>
          <p:nvPr/>
        </p:nvGrpSpPr>
        <p:grpSpPr>
          <a:xfrm>
            <a:off x="-115101" y="1587914"/>
            <a:ext cx="1118782" cy="3242317"/>
            <a:chOff x="0" y="0"/>
            <a:chExt cx="660400" cy="191389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660400" cy="1913890"/>
            </a:xfrm>
            <a:custGeom>
              <a:avLst/>
              <a:gdLst/>
              <a:ahLst/>
              <a:cxnLst/>
              <a:rect l="l" t="t" r="r" b="b"/>
              <a:pathLst>
                <a:path w="660400" h="1913890">
                  <a:moveTo>
                    <a:pt x="535940" y="1913890"/>
                  </a:moveTo>
                  <a:lnTo>
                    <a:pt x="124460" y="1913890"/>
                  </a:lnTo>
                  <a:cubicBezTo>
                    <a:pt x="55880" y="1913890"/>
                    <a:pt x="0" y="1858010"/>
                    <a:pt x="0" y="178943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5940" y="0"/>
                  </a:lnTo>
                  <a:cubicBezTo>
                    <a:pt x="604520" y="0"/>
                    <a:pt x="660400" y="55880"/>
                    <a:pt x="660400" y="124460"/>
                  </a:cubicBezTo>
                  <a:lnTo>
                    <a:pt x="660400" y="1789430"/>
                  </a:lnTo>
                  <a:cubicBezTo>
                    <a:pt x="660400" y="1858010"/>
                    <a:pt x="604520" y="1913890"/>
                    <a:pt x="535940" y="1913890"/>
                  </a:cubicBezTo>
                  <a:close/>
                </a:path>
              </a:pathLst>
            </a:custGeom>
            <a:solidFill>
              <a:srgbClr val="AA2427"/>
            </a:solidFill>
          </p:spPr>
        </p:sp>
      </p:grpSp>
      <p:sp>
        <p:nvSpPr>
          <p:cNvPr id="23" name="TextBox 23"/>
          <p:cNvSpPr txBox="1"/>
          <p:nvPr/>
        </p:nvSpPr>
        <p:spPr>
          <a:xfrm>
            <a:off x="963322" y="653748"/>
            <a:ext cx="4943697" cy="5166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89"/>
              </a:lnSpc>
            </a:pPr>
            <a:r>
              <a:rPr lang="en-US" sz="3063">
                <a:solidFill>
                  <a:srgbClr val="FFFFFF"/>
                </a:solidFill>
                <a:latin typeface="Anton"/>
              </a:rPr>
              <a:t>ATTENTION: FHA LOAN BORROWERS!</a:t>
            </a:r>
          </a:p>
        </p:txBody>
      </p:sp>
      <p:grpSp>
        <p:nvGrpSpPr>
          <p:cNvPr id="24" name="Group 24"/>
          <p:cNvGrpSpPr/>
          <p:nvPr/>
        </p:nvGrpSpPr>
        <p:grpSpPr>
          <a:xfrm>
            <a:off x="642937" y="5323087"/>
            <a:ext cx="5673199" cy="2284181"/>
            <a:chOff x="0" y="-9525"/>
            <a:chExt cx="13964797" cy="5622598"/>
          </a:xfrm>
        </p:grpSpPr>
        <p:sp>
          <p:nvSpPr>
            <p:cNvPr id="25" name="TextBox 25"/>
            <p:cNvSpPr txBox="1"/>
            <p:nvPr/>
          </p:nvSpPr>
          <p:spPr>
            <a:xfrm>
              <a:off x="643015" y="1776077"/>
              <a:ext cx="12678766" cy="24743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03"/>
                </a:lnSpc>
              </a:pPr>
              <a:r>
                <a:rPr lang="en-US" sz="1931">
                  <a:solidFill>
                    <a:srgbClr val="000000"/>
                  </a:solidFill>
                  <a:latin typeface="Sarabun Bold"/>
                </a:rPr>
                <a:t>No Tax Returns</a:t>
              </a:r>
            </a:p>
            <a:p>
              <a:pPr algn="ctr">
                <a:lnSpc>
                  <a:spcPts val="2703"/>
                </a:lnSpc>
              </a:pPr>
              <a:r>
                <a:rPr lang="en-US" sz="1931">
                  <a:solidFill>
                    <a:srgbClr val="000000"/>
                  </a:solidFill>
                  <a:latin typeface="Sarabun Bold"/>
                </a:rPr>
                <a:t>No W2/1099</a:t>
              </a:r>
            </a:p>
            <a:p>
              <a:pPr algn="ctr">
                <a:lnSpc>
                  <a:spcPts val="2703"/>
                </a:lnSpc>
              </a:pPr>
              <a:r>
                <a:rPr lang="en-US" sz="1931">
                  <a:solidFill>
                    <a:srgbClr val="000000"/>
                  </a:solidFill>
                  <a:latin typeface="Sarabun Bold"/>
                </a:rPr>
                <a:t>No Pay Stubs</a:t>
              </a:r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-9525"/>
              <a:ext cx="13964797" cy="13335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66"/>
                </a:lnSpc>
              </a:pPr>
              <a:r>
                <a:rPr lang="en-US" sz="1747">
                  <a:solidFill>
                    <a:srgbClr val="AA2427"/>
                  </a:solidFill>
                  <a:latin typeface="Sarabun Bold"/>
                </a:rPr>
                <a:t>If your rate is over 6%, it is time to refinance to lower your rate to at least 0.5%.</a:t>
              </a:r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379399" y="4351978"/>
              <a:ext cx="12942380" cy="12610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90"/>
                </a:lnSpc>
                <a:spcBef>
                  <a:spcPct val="0"/>
                </a:spcBef>
              </a:pPr>
              <a:r>
                <a:rPr lang="en-US" sz="1493">
                  <a:solidFill>
                    <a:srgbClr val="000000"/>
                  </a:solidFill>
                  <a:latin typeface="Sarabun Bold"/>
                </a:rPr>
                <a:t>Call me now 408-393-2068 to save you so much money on your monthly mortgage payment.</a:t>
              </a:r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6BB98ADD-AD96-788F-36A2-3FDAB98AF4C8}"/>
              </a:ext>
            </a:extLst>
          </p:cNvPr>
          <p:cNvSpPr/>
          <p:nvPr/>
        </p:nvSpPr>
        <p:spPr>
          <a:xfrm>
            <a:off x="-3937257" y="167830"/>
            <a:ext cx="3899801" cy="9707063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975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6C65814-1E3A-1227-5A5B-F5C72DEE9149}"/>
              </a:ext>
            </a:extLst>
          </p:cNvPr>
          <p:cNvSpPr/>
          <p:nvPr/>
        </p:nvSpPr>
        <p:spPr>
          <a:xfrm>
            <a:off x="6885320" y="12899"/>
            <a:ext cx="3899801" cy="10016926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975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957912B-807C-0A06-43D2-86C365788347}"/>
              </a:ext>
            </a:extLst>
          </p:cNvPr>
          <p:cNvSpPr/>
          <p:nvPr/>
        </p:nvSpPr>
        <p:spPr>
          <a:xfrm>
            <a:off x="5705055" y="9906001"/>
            <a:ext cx="3899801" cy="931046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975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5204A58-F49F-306A-9403-EF4C3E25E4C7}"/>
              </a:ext>
            </a:extLst>
          </p:cNvPr>
          <p:cNvSpPr/>
          <p:nvPr/>
        </p:nvSpPr>
        <p:spPr>
          <a:xfrm>
            <a:off x="-4087289" y="4392040"/>
            <a:ext cx="2906353" cy="259184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Remove any background on your picture you can email </a:t>
            </a:r>
            <a:r>
              <a:rPr lang="en-US" sz="180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11"/>
              </a:rPr>
              <a:t>ivan.hustleph@gmail.com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or go to this website: </a:t>
            </a:r>
            <a:r>
              <a:rPr lang="en-US" sz="180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12"/>
              </a:rPr>
              <a:t>https://www.remove.bg/</a:t>
            </a:r>
            <a:endParaRPr lang="en-US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1D5A4CA-700B-048F-24BA-66C823902135}"/>
              </a:ext>
            </a:extLst>
          </p:cNvPr>
          <p:cNvSpPr/>
          <p:nvPr/>
        </p:nvSpPr>
        <p:spPr>
          <a:xfrm>
            <a:off x="-4038600" y="1335658"/>
            <a:ext cx="2906353" cy="259184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/>
              <a:t>To download, Go to file&gt;Export&gt;Change File Type&gt;Choose Either PNG OR JPG and choose the slide you want to convert to image.</a:t>
            </a:r>
            <a:br>
              <a:rPr lang="en-US" sz="1800" dirty="0"/>
            </a:br>
            <a:br>
              <a:rPr lang="en-US" sz="1800" dirty="0"/>
            </a:br>
            <a:r>
              <a:rPr lang="en-US" sz="1800" dirty="0"/>
              <a:t>Or you can click shift+F5 and screenshot for better quality</a:t>
            </a:r>
            <a:br>
              <a:rPr lang="en-US" sz="1800" dirty="0"/>
            </a:b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1413634"/>
            <a:ext cx="6705600" cy="6883910"/>
          </a:xfrm>
          <a:custGeom>
            <a:avLst/>
            <a:gdLst/>
            <a:ahLst/>
            <a:cxnLst/>
            <a:rect l="l" t="t" r="r" b="b"/>
            <a:pathLst>
              <a:path w="10329460" h="11653609">
                <a:moveTo>
                  <a:pt x="0" y="0"/>
                </a:moveTo>
                <a:lnTo>
                  <a:pt x="10329460" y="0"/>
                </a:lnTo>
                <a:lnTo>
                  <a:pt x="10329460" y="11653608"/>
                </a:lnTo>
                <a:lnTo>
                  <a:pt x="0" y="1165360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4" r="-1155" b="-24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2314327" y="6851734"/>
            <a:ext cx="1908989" cy="1322726"/>
            <a:chOff x="0" y="0"/>
            <a:chExt cx="1375277" cy="95292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375277" cy="952921"/>
            </a:xfrm>
            <a:custGeom>
              <a:avLst/>
              <a:gdLst/>
              <a:ahLst/>
              <a:cxnLst/>
              <a:rect l="l" t="t" r="r" b="b"/>
              <a:pathLst>
                <a:path w="1375277" h="952921">
                  <a:moveTo>
                    <a:pt x="0" y="0"/>
                  </a:moveTo>
                  <a:lnTo>
                    <a:pt x="1375277" y="0"/>
                  </a:lnTo>
                  <a:lnTo>
                    <a:pt x="1375277" y="952921"/>
                  </a:lnTo>
                  <a:lnTo>
                    <a:pt x="0" y="952921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1375277" cy="981496"/>
            </a:xfrm>
            <a:prstGeom prst="rect">
              <a:avLst/>
            </a:prstGeom>
          </p:spPr>
          <p:txBody>
            <a:bodyPr lIns="25271" tIns="25271" rIns="25271" bIns="25271" rtlCol="0" anchor="ctr"/>
            <a:lstStyle/>
            <a:p>
              <a:pPr algn="ctr">
                <a:lnSpc>
                  <a:spcPts val="1323"/>
                </a:lnSpc>
              </a:pPr>
              <a:endParaRPr sz="572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480449" y="495834"/>
            <a:ext cx="5734614" cy="928488"/>
            <a:chOff x="0" y="0"/>
            <a:chExt cx="2754754" cy="44602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754754" cy="446021"/>
            </a:xfrm>
            <a:custGeom>
              <a:avLst/>
              <a:gdLst/>
              <a:ahLst/>
              <a:cxnLst/>
              <a:rect l="l" t="t" r="r" b="b"/>
              <a:pathLst>
                <a:path w="2754754" h="446021">
                  <a:moveTo>
                    <a:pt x="0" y="0"/>
                  </a:moveTo>
                  <a:lnTo>
                    <a:pt x="2754754" y="0"/>
                  </a:lnTo>
                  <a:lnTo>
                    <a:pt x="2754754" y="446021"/>
                  </a:lnTo>
                  <a:lnTo>
                    <a:pt x="0" y="446021"/>
                  </a:lnTo>
                  <a:close/>
                </a:path>
              </a:pathLst>
            </a:custGeom>
            <a:solidFill>
              <a:srgbClr val="A92A2F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9525"/>
              <a:ext cx="2754754" cy="436496"/>
            </a:xfrm>
            <a:prstGeom prst="rect">
              <a:avLst/>
            </a:prstGeom>
          </p:spPr>
          <p:txBody>
            <a:bodyPr lIns="25271" tIns="25271" rIns="25271" bIns="25271" rtlCol="0" anchor="ctr"/>
            <a:lstStyle/>
            <a:p>
              <a:pPr algn="ctr">
                <a:lnSpc>
                  <a:spcPts val="597"/>
                </a:lnSpc>
              </a:pPr>
              <a:endParaRPr sz="572"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619939" y="719086"/>
            <a:ext cx="5640060" cy="4458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12"/>
              </a:lnSpc>
            </a:pPr>
            <a:r>
              <a:rPr lang="en-US" sz="2960" spc="-62">
                <a:solidFill>
                  <a:srgbClr val="FFFFFF"/>
                </a:solidFill>
                <a:latin typeface="Anton"/>
              </a:rPr>
              <a:t> 4 NON-QM LOAN PROGRAMS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-2079001" y="8462356"/>
            <a:ext cx="8294064" cy="1236738"/>
            <a:chOff x="0" y="0"/>
            <a:chExt cx="4024787" cy="600141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4024787" cy="600141"/>
            </a:xfrm>
            <a:custGeom>
              <a:avLst/>
              <a:gdLst/>
              <a:ahLst/>
              <a:cxnLst/>
              <a:rect l="l" t="t" r="r" b="b"/>
              <a:pathLst>
                <a:path w="4024787" h="600141">
                  <a:moveTo>
                    <a:pt x="0" y="0"/>
                  </a:moveTo>
                  <a:lnTo>
                    <a:pt x="4024787" y="0"/>
                  </a:lnTo>
                  <a:lnTo>
                    <a:pt x="4024787" y="600141"/>
                  </a:lnTo>
                  <a:lnTo>
                    <a:pt x="0" y="600141"/>
                  </a:lnTo>
                  <a:close/>
                </a:path>
              </a:pathLst>
            </a:custGeom>
            <a:solidFill>
              <a:srgbClr val="AA2427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9525"/>
              <a:ext cx="4024787" cy="590616"/>
            </a:xfrm>
            <a:prstGeom prst="rect">
              <a:avLst/>
            </a:prstGeom>
          </p:spPr>
          <p:txBody>
            <a:bodyPr lIns="37517" tIns="37517" rIns="37517" bIns="37517" rtlCol="0" anchor="ctr"/>
            <a:lstStyle/>
            <a:p>
              <a:pPr algn="ctr">
                <a:lnSpc>
                  <a:spcPts val="597"/>
                </a:lnSpc>
              </a:pPr>
              <a:endParaRPr sz="572"/>
            </a:p>
          </p:txBody>
        </p:sp>
      </p:grpSp>
      <p:sp>
        <p:nvSpPr>
          <p:cNvPr id="13" name="Freeform 13"/>
          <p:cNvSpPr/>
          <p:nvPr/>
        </p:nvSpPr>
        <p:spPr>
          <a:xfrm>
            <a:off x="1002414" y="9175254"/>
            <a:ext cx="170320" cy="170320"/>
          </a:xfrm>
          <a:custGeom>
            <a:avLst/>
            <a:gdLst/>
            <a:ahLst/>
            <a:cxnLst/>
            <a:rect l="l" t="t" r="r" b="b"/>
            <a:pathLst>
              <a:path w="314436" h="314436">
                <a:moveTo>
                  <a:pt x="0" y="0"/>
                </a:moveTo>
                <a:lnTo>
                  <a:pt x="314436" y="0"/>
                </a:lnTo>
                <a:lnTo>
                  <a:pt x="314436" y="314436"/>
                </a:lnTo>
                <a:lnTo>
                  <a:pt x="0" y="31443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002414" y="9375660"/>
            <a:ext cx="170320" cy="170320"/>
          </a:xfrm>
          <a:custGeom>
            <a:avLst/>
            <a:gdLst/>
            <a:ahLst/>
            <a:cxnLst/>
            <a:rect l="l" t="t" r="r" b="b"/>
            <a:pathLst>
              <a:path w="314436" h="314436">
                <a:moveTo>
                  <a:pt x="0" y="0"/>
                </a:moveTo>
                <a:lnTo>
                  <a:pt x="314436" y="0"/>
                </a:lnTo>
                <a:lnTo>
                  <a:pt x="314436" y="314436"/>
                </a:lnTo>
                <a:lnTo>
                  <a:pt x="0" y="31443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1217183" y="9366531"/>
            <a:ext cx="1113473" cy="1582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296"/>
              </a:lnSpc>
              <a:spcBef>
                <a:spcPct val="0"/>
              </a:spcBef>
            </a:pPr>
            <a:r>
              <a:rPr lang="en-US" sz="926">
                <a:solidFill>
                  <a:srgbClr val="FFFFFF"/>
                </a:solidFill>
                <a:latin typeface="Poppins"/>
              </a:rPr>
              <a:t>408-393-2068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345618" y="8513136"/>
            <a:ext cx="2617784" cy="2668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153"/>
              </a:lnSpc>
              <a:spcBef>
                <a:spcPct val="0"/>
              </a:spcBef>
            </a:pPr>
            <a:r>
              <a:rPr lang="en-US" sz="1538" dirty="0">
                <a:solidFill>
                  <a:srgbClr val="FFFFFF"/>
                </a:solidFill>
                <a:latin typeface="Poppins Bold"/>
              </a:rPr>
              <a:t> MINH CHAU NGUYEN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753105" y="8761856"/>
            <a:ext cx="1381140" cy="1914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33"/>
              </a:lnSpc>
              <a:spcBef>
                <a:spcPct val="0"/>
              </a:spcBef>
            </a:pPr>
            <a:r>
              <a:rPr lang="en-US" sz="1047">
                <a:solidFill>
                  <a:srgbClr val="FFFFFF"/>
                </a:solidFill>
                <a:latin typeface="Poppins"/>
              </a:rPr>
              <a:t>Loan Manager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204804" y="9159337"/>
            <a:ext cx="2018413" cy="1582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296"/>
              </a:lnSpc>
              <a:spcBef>
                <a:spcPct val="0"/>
              </a:spcBef>
            </a:pPr>
            <a:r>
              <a:rPr lang="en-US" sz="926">
                <a:solidFill>
                  <a:srgbClr val="FFFFFF"/>
                </a:solidFill>
                <a:latin typeface="Poppins"/>
              </a:rPr>
              <a:t>mchau@pacificwide.com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933154" y="8964445"/>
            <a:ext cx="2210297" cy="1567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8"/>
              </a:lnSpc>
              <a:spcBef>
                <a:spcPct val="0"/>
              </a:spcBef>
            </a:pPr>
            <a:r>
              <a:rPr lang="en-US" sz="825" dirty="0">
                <a:solidFill>
                  <a:srgbClr val="FFFFFF"/>
                </a:solidFill>
                <a:latin typeface="Garet 1"/>
              </a:rPr>
              <a:t>NMLS No. 348726 - </a:t>
            </a:r>
            <a:r>
              <a:rPr lang="en-US" sz="825" dirty="0" err="1">
                <a:solidFill>
                  <a:srgbClr val="FFFFFF"/>
                </a:solidFill>
                <a:latin typeface="Garet 1"/>
              </a:rPr>
              <a:t>CalBRE</a:t>
            </a:r>
            <a:r>
              <a:rPr lang="en-US" sz="825" dirty="0">
                <a:solidFill>
                  <a:srgbClr val="FFFFFF"/>
                </a:solidFill>
                <a:latin typeface="Garet 1"/>
              </a:rPr>
              <a:t> No. 01392364</a:t>
            </a:r>
          </a:p>
        </p:txBody>
      </p:sp>
      <p:sp>
        <p:nvSpPr>
          <p:cNvPr id="20" name="Freeform 20"/>
          <p:cNvSpPr/>
          <p:nvPr/>
        </p:nvSpPr>
        <p:spPr>
          <a:xfrm>
            <a:off x="2892767" y="7977776"/>
            <a:ext cx="1770631" cy="1770631"/>
          </a:xfrm>
          <a:custGeom>
            <a:avLst/>
            <a:gdLst/>
            <a:ahLst/>
            <a:cxnLst/>
            <a:rect l="l" t="t" r="r" b="b"/>
            <a:pathLst>
              <a:path w="3268857" h="3268857">
                <a:moveTo>
                  <a:pt x="0" y="0"/>
                </a:moveTo>
                <a:lnTo>
                  <a:pt x="3268857" y="0"/>
                </a:lnTo>
                <a:lnTo>
                  <a:pt x="3268857" y="3268857"/>
                </a:lnTo>
                <a:lnTo>
                  <a:pt x="0" y="326885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4663398" y="8462356"/>
            <a:ext cx="1332978" cy="1171609"/>
          </a:xfrm>
          <a:custGeom>
            <a:avLst/>
            <a:gdLst/>
            <a:ahLst/>
            <a:cxnLst/>
            <a:rect l="l" t="t" r="r" b="b"/>
            <a:pathLst>
              <a:path w="2460882" h="2162971">
                <a:moveTo>
                  <a:pt x="0" y="0"/>
                </a:moveTo>
                <a:lnTo>
                  <a:pt x="2460881" y="0"/>
                </a:lnTo>
                <a:lnTo>
                  <a:pt x="2460881" y="2162970"/>
                </a:lnTo>
                <a:lnTo>
                  <a:pt x="0" y="216297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400029" r="-32135" b="-683346"/>
            </a:stretch>
          </a:blipFill>
        </p:spPr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04324D3-6336-9418-DC5B-D147682002B1}"/>
              </a:ext>
            </a:extLst>
          </p:cNvPr>
          <p:cNvSpPr/>
          <p:nvPr/>
        </p:nvSpPr>
        <p:spPr>
          <a:xfrm>
            <a:off x="-3939006" y="-7969"/>
            <a:ext cx="3899801" cy="9707063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975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B49F3C2-F584-2D84-0F0E-DEDDBBD14286}"/>
              </a:ext>
            </a:extLst>
          </p:cNvPr>
          <p:cNvSpPr/>
          <p:nvPr/>
        </p:nvSpPr>
        <p:spPr>
          <a:xfrm>
            <a:off x="-4038600" y="1335658"/>
            <a:ext cx="2906353" cy="259184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/>
              <a:t>To download, Go to file&gt;Export&gt;Change File Type&gt;Choose Either PNG OR JPG and choose the slide you want to convert to image.</a:t>
            </a:r>
            <a:br>
              <a:rPr lang="en-US" sz="1800" dirty="0"/>
            </a:br>
            <a:br>
              <a:rPr lang="en-US" sz="1800" dirty="0"/>
            </a:br>
            <a:r>
              <a:rPr lang="en-US" sz="1800" dirty="0"/>
              <a:t>Or you can click shift+F5 and screenshot for better quality</a:t>
            </a:r>
            <a:br>
              <a:rPr lang="en-US" sz="1800" dirty="0"/>
            </a:br>
            <a:endParaRPr lang="en-US" sz="18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216BF81-9B31-21DC-6D76-057D2B6F2E53}"/>
              </a:ext>
            </a:extLst>
          </p:cNvPr>
          <p:cNvSpPr/>
          <p:nvPr/>
        </p:nvSpPr>
        <p:spPr>
          <a:xfrm>
            <a:off x="-4087289" y="4392040"/>
            <a:ext cx="2906353" cy="259184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Remove any background on your picture you can email </a:t>
            </a:r>
            <a:r>
              <a:rPr lang="en-US" sz="180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9"/>
              </a:rPr>
              <a:t>ivan.hustleph@gmail.com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or go to this website: </a:t>
            </a:r>
            <a:r>
              <a:rPr lang="en-US" sz="180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10"/>
              </a:rPr>
              <a:t>https://www.remove.bg/</a:t>
            </a:r>
            <a:endParaRPr lang="en-US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-268510" y="-598565"/>
            <a:ext cx="7395020" cy="4926932"/>
          </a:xfrm>
          <a:custGeom>
            <a:avLst/>
            <a:gdLst/>
            <a:ahLst/>
            <a:cxnLst/>
            <a:rect l="l" t="t" r="r" b="b"/>
            <a:pathLst>
              <a:path w="13652344" h="9095874">
                <a:moveTo>
                  <a:pt x="13652344" y="0"/>
                </a:moveTo>
                <a:lnTo>
                  <a:pt x="0" y="0"/>
                </a:lnTo>
                <a:lnTo>
                  <a:pt x="0" y="9095874"/>
                </a:lnTo>
                <a:lnTo>
                  <a:pt x="13652344" y="9095874"/>
                </a:lnTo>
                <a:lnTo>
                  <a:pt x="13652344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2731037" y="2401208"/>
            <a:ext cx="4158491" cy="1426701"/>
            <a:chOff x="0" y="-241102"/>
            <a:chExt cx="10236286" cy="3511879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-241102"/>
              <a:ext cx="10236286" cy="3511879"/>
              <a:chOff x="0" y="-47625"/>
              <a:chExt cx="2021982" cy="693704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327945" y="-16147"/>
                <a:ext cx="1694037" cy="646079"/>
              </a:xfrm>
              <a:custGeom>
                <a:avLst/>
                <a:gdLst/>
                <a:ahLst/>
                <a:cxnLst/>
                <a:rect l="l" t="t" r="r" b="b"/>
                <a:pathLst>
                  <a:path w="1694037" h="646079">
                    <a:moveTo>
                      <a:pt x="0" y="0"/>
                    </a:moveTo>
                    <a:lnTo>
                      <a:pt x="1694037" y="0"/>
                    </a:lnTo>
                    <a:lnTo>
                      <a:pt x="1694037" y="646079"/>
                    </a:lnTo>
                    <a:lnTo>
                      <a:pt x="0" y="646079"/>
                    </a:lnTo>
                    <a:close/>
                  </a:path>
                </a:pathLst>
              </a:custGeom>
              <a:solidFill>
                <a:srgbClr val="AA2427">
                  <a:alpha val="67843"/>
                </a:srgbClr>
              </a:solid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0" y="-47625"/>
                <a:ext cx="1694037" cy="693704"/>
              </a:xfrm>
              <a:prstGeom prst="rect">
                <a:avLst/>
              </a:prstGeom>
            </p:spPr>
            <p:txBody>
              <a:bodyPr lIns="27517" tIns="27517" rIns="27517" bIns="27517" rtlCol="0" anchor="ctr"/>
              <a:lstStyle/>
              <a:p>
                <a:pPr algn="ctr">
                  <a:lnSpc>
                    <a:spcPts val="1330"/>
                  </a:lnSpc>
                </a:pPr>
                <a:endParaRPr sz="572"/>
              </a:p>
            </p:txBody>
          </p:sp>
        </p:grpSp>
        <p:sp>
          <p:nvSpPr>
            <p:cNvPr id="7" name="TextBox 7"/>
            <p:cNvSpPr txBox="1"/>
            <p:nvPr/>
          </p:nvSpPr>
          <p:spPr>
            <a:xfrm>
              <a:off x="3060716" y="457768"/>
              <a:ext cx="7097962" cy="2232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357"/>
                </a:lnSpc>
                <a:spcBef>
                  <a:spcPct val="0"/>
                </a:spcBef>
              </a:pPr>
              <a:r>
                <a:rPr lang="en-US" sz="1684" dirty="0">
                  <a:solidFill>
                    <a:srgbClr val="FFFFFF"/>
                  </a:solidFill>
                  <a:latin typeface="Poppins Bold"/>
                </a:rPr>
                <a:t>WONDERING HOW DIVORCE MIGHT AFFECT YOUR MORTGAGE? </a:t>
              </a:r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758634" y="4607356"/>
            <a:ext cx="5340734" cy="6433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710"/>
              </a:lnSpc>
              <a:spcBef>
                <a:spcPct val="0"/>
              </a:spcBef>
            </a:pPr>
            <a:r>
              <a:rPr lang="en-US" sz="1221" dirty="0">
                <a:solidFill>
                  <a:srgbClr val="AA2427"/>
                </a:solidFill>
                <a:latin typeface="Poppins Bold"/>
              </a:rPr>
              <a:t>WE UNDERSTAND THE EMOTION AND THE URGENCY THAT GO ALONG WITH DIVORCE. IF YOU NEED ASSISTANCE FIGURING OUT WHAT HAPPENS NEXT WITH YOUR MORTGAGE, WE'RE HERE FOR YOU.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78394" y="5422624"/>
            <a:ext cx="4894469" cy="6042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558"/>
              </a:lnSpc>
              <a:spcBef>
                <a:spcPct val="0"/>
              </a:spcBef>
            </a:pPr>
            <a:r>
              <a:rPr lang="en-US" sz="1113" dirty="0">
                <a:solidFill>
                  <a:srgbClr val="000000"/>
                </a:solidFill>
                <a:latin typeface="Poppins"/>
              </a:rPr>
              <a:t>You have options, and we'd like to talk your through some great financing benefits to help you move to your next chapter quickly and efficiently.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200151" y="6147364"/>
            <a:ext cx="4800044" cy="399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40338" lvl="1" indent="-120169" algn="just">
              <a:lnSpc>
                <a:spcPts val="1558"/>
              </a:lnSpc>
              <a:buFont typeface="Arial"/>
              <a:buChar char="•"/>
            </a:pPr>
            <a:r>
              <a:rPr lang="en-US" sz="1113" dirty="0">
                <a:solidFill>
                  <a:srgbClr val="000000"/>
                </a:solidFill>
                <a:latin typeface="Poppins"/>
              </a:rPr>
              <a:t>Rate/term refinances available up to 97% LTV - including when paying off a spouse.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200150" y="6592249"/>
            <a:ext cx="4110734" cy="399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40338" lvl="1" indent="-120169" algn="just">
              <a:lnSpc>
                <a:spcPts val="1558"/>
              </a:lnSpc>
              <a:buFont typeface="Arial"/>
              <a:buChar char="•"/>
            </a:pPr>
            <a:r>
              <a:rPr lang="en-US" sz="1113">
                <a:solidFill>
                  <a:srgbClr val="000000"/>
                </a:solidFill>
                <a:latin typeface="Poppins"/>
              </a:rPr>
              <a:t>3 month proof of payment for child support/alimony payments.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200150" y="7038638"/>
            <a:ext cx="4110734" cy="1938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40338" lvl="1" indent="-120169" algn="just">
              <a:lnSpc>
                <a:spcPts val="1558"/>
              </a:lnSpc>
              <a:buFont typeface="Arial"/>
              <a:buChar char="•"/>
            </a:pPr>
            <a:r>
              <a:rPr lang="en-US" sz="1113">
                <a:solidFill>
                  <a:srgbClr val="000000"/>
                </a:solidFill>
                <a:latin typeface="Poppins"/>
              </a:rPr>
              <a:t>Fast turn times, often less than 20 days.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200150" y="7288971"/>
            <a:ext cx="4110734" cy="1938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40338" lvl="1" indent="-120169" algn="just">
              <a:lnSpc>
                <a:spcPts val="1558"/>
              </a:lnSpc>
              <a:buFont typeface="Arial"/>
              <a:buChar char="•"/>
            </a:pPr>
            <a:r>
              <a:rPr lang="en-US" sz="1113">
                <a:solidFill>
                  <a:srgbClr val="000000"/>
                </a:solidFill>
                <a:latin typeface="Poppins"/>
              </a:rPr>
              <a:t>Dual closing available.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-69799" y="7598845"/>
            <a:ext cx="6959327" cy="610213"/>
            <a:chOff x="-62421" y="-361438"/>
            <a:chExt cx="13778421" cy="1502062"/>
          </a:xfrm>
        </p:grpSpPr>
        <p:grpSp>
          <p:nvGrpSpPr>
            <p:cNvPr id="15" name="Group 15"/>
            <p:cNvGrpSpPr/>
            <p:nvPr/>
          </p:nvGrpSpPr>
          <p:grpSpPr>
            <a:xfrm>
              <a:off x="0" y="-361438"/>
              <a:ext cx="13716000" cy="1502062"/>
              <a:chOff x="0" y="-71395"/>
              <a:chExt cx="2709333" cy="296703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-71395"/>
                <a:ext cx="2709333" cy="225308"/>
              </a:xfrm>
              <a:custGeom>
                <a:avLst/>
                <a:gdLst/>
                <a:ahLst/>
                <a:cxnLst/>
                <a:rect l="l" t="t" r="r" b="b"/>
                <a:pathLst>
                  <a:path w="2709333" h="225308">
                    <a:moveTo>
                      <a:pt x="0" y="0"/>
                    </a:moveTo>
                    <a:lnTo>
                      <a:pt x="2709333" y="0"/>
                    </a:lnTo>
                    <a:lnTo>
                      <a:pt x="2709333" y="225308"/>
                    </a:lnTo>
                    <a:lnTo>
                      <a:pt x="0" y="225308"/>
                    </a:lnTo>
                    <a:close/>
                  </a:path>
                </a:pathLst>
              </a:custGeom>
              <a:solidFill>
                <a:srgbClr val="AA2427"/>
              </a:solidFill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-57150"/>
                <a:ext cx="2709333" cy="282458"/>
              </a:xfrm>
              <a:prstGeom prst="rect">
                <a:avLst/>
              </a:prstGeom>
            </p:spPr>
            <p:txBody>
              <a:bodyPr lIns="27517" tIns="27517" rIns="27517" bIns="27517" rtlCol="0" anchor="ctr"/>
              <a:lstStyle/>
              <a:p>
                <a:pPr algn="ctr">
                  <a:lnSpc>
                    <a:spcPts val="1558"/>
                  </a:lnSpc>
                </a:pPr>
                <a:endParaRPr sz="572"/>
              </a:p>
            </p:txBody>
          </p:sp>
        </p:grpSp>
        <p:sp>
          <p:nvSpPr>
            <p:cNvPr id="18" name="TextBox 18"/>
            <p:cNvSpPr txBox="1"/>
            <p:nvPr/>
          </p:nvSpPr>
          <p:spPr>
            <a:xfrm>
              <a:off x="-62421" y="-32143"/>
              <a:ext cx="13716000" cy="5388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785"/>
                </a:lnSpc>
                <a:spcBef>
                  <a:spcPct val="0"/>
                </a:spcBef>
              </a:pPr>
              <a:r>
                <a:rPr lang="en-US" sz="1275" dirty="0">
                  <a:solidFill>
                    <a:srgbClr val="FFFFFF"/>
                  </a:solidFill>
                  <a:latin typeface="Poppins Bold"/>
                </a:rPr>
                <a:t>LET US HELP YOU NAVIGATE THE NEXT CHAPTER EASILY</a:t>
              </a: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96215" y="8580918"/>
            <a:ext cx="2722117" cy="1021236"/>
            <a:chOff x="-620317" y="-85725"/>
            <a:chExt cx="6700594" cy="2513811"/>
          </a:xfrm>
        </p:grpSpPr>
        <p:sp>
          <p:nvSpPr>
            <p:cNvPr id="20" name="Freeform 20"/>
            <p:cNvSpPr/>
            <p:nvPr/>
          </p:nvSpPr>
          <p:spPr>
            <a:xfrm>
              <a:off x="613685" y="1515528"/>
              <a:ext cx="419248" cy="419248"/>
            </a:xfrm>
            <a:custGeom>
              <a:avLst/>
              <a:gdLst/>
              <a:ahLst/>
              <a:cxnLst/>
              <a:rect l="l" t="t" r="r" b="b"/>
              <a:pathLst>
                <a:path w="419248" h="419248">
                  <a:moveTo>
                    <a:pt x="0" y="0"/>
                  </a:moveTo>
                  <a:lnTo>
                    <a:pt x="419247" y="0"/>
                  </a:lnTo>
                  <a:lnTo>
                    <a:pt x="419247" y="419248"/>
                  </a:lnTo>
                  <a:lnTo>
                    <a:pt x="0" y="4192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1" name="Freeform 21"/>
            <p:cNvSpPr/>
            <p:nvPr/>
          </p:nvSpPr>
          <p:spPr>
            <a:xfrm>
              <a:off x="613685" y="2008838"/>
              <a:ext cx="419248" cy="419248"/>
            </a:xfrm>
            <a:custGeom>
              <a:avLst/>
              <a:gdLst/>
              <a:ahLst/>
              <a:cxnLst/>
              <a:rect l="l" t="t" r="r" b="b"/>
              <a:pathLst>
                <a:path w="419248" h="419248">
                  <a:moveTo>
                    <a:pt x="0" y="0"/>
                  </a:moveTo>
                  <a:lnTo>
                    <a:pt x="419247" y="0"/>
                  </a:lnTo>
                  <a:lnTo>
                    <a:pt x="419247" y="419247"/>
                  </a:lnTo>
                  <a:lnTo>
                    <a:pt x="0" y="4192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TextBox 22"/>
            <p:cNvSpPr txBox="1"/>
            <p:nvPr/>
          </p:nvSpPr>
          <p:spPr>
            <a:xfrm>
              <a:off x="1142348" y="2005413"/>
              <a:ext cx="2740856" cy="3895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296"/>
                </a:lnSpc>
                <a:spcBef>
                  <a:spcPct val="0"/>
                </a:spcBef>
              </a:pPr>
              <a:r>
                <a:rPr lang="en-US" sz="926">
                  <a:solidFill>
                    <a:srgbClr val="000000"/>
                  </a:solidFill>
                  <a:latin typeface="Poppins"/>
                </a:rPr>
                <a:t>408-393-2068</a:t>
              </a: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-620317" y="-85725"/>
              <a:ext cx="6061047" cy="65690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r">
                <a:lnSpc>
                  <a:spcPts val="2153"/>
                </a:lnSpc>
                <a:spcBef>
                  <a:spcPct val="0"/>
                </a:spcBef>
              </a:pPr>
              <a:r>
                <a:rPr lang="en-US" sz="1538" dirty="0">
                  <a:solidFill>
                    <a:srgbClr val="000000"/>
                  </a:solidFill>
                  <a:latin typeface="Poppins Bold"/>
                </a:rPr>
                <a:t> MINH CHAU NGUYEN</a:t>
              </a:r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526509"/>
              <a:ext cx="3399729" cy="4712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33"/>
                </a:lnSpc>
                <a:spcBef>
                  <a:spcPct val="0"/>
                </a:spcBef>
              </a:pPr>
              <a:r>
                <a:rPr lang="en-US" sz="1047">
                  <a:solidFill>
                    <a:srgbClr val="000000"/>
                  </a:solidFill>
                  <a:latin typeface="Poppins"/>
                </a:rPr>
                <a:t>Loan Manager</a:t>
              </a: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1111874" y="1495397"/>
              <a:ext cx="4968403" cy="3895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296"/>
                </a:lnSpc>
                <a:spcBef>
                  <a:spcPct val="0"/>
                </a:spcBef>
              </a:pPr>
              <a:r>
                <a:rPr lang="en-US" sz="926">
                  <a:solidFill>
                    <a:srgbClr val="000000"/>
                  </a:solidFill>
                  <a:latin typeface="Poppins"/>
                </a:rPr>
                <a:t>mchau@pacificwide.com</a:t>
              </a:r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443197" y="1012490"/>
              <a:ext cx="5440733" cy="3859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88"/>
                </a:lnSpc>
                <a:spcBef>
                  <a:spcPct val="0"/>
                </a:spcBef>
              </a:pPr>
              <a:r>
                <a:rPr lang="en-US" sz="825">
                  <a:solidFill>
                    <a:srgbClr val="000000"/>
                  </a:solidFill>
                  <a:latin typeface="Garet 1"/>
                </a:rPr>
                <a:t>NMLS No. 348726 - CalBRE No. 01392364</a:t>
              </a:r>
            </a:p>
          </p:txBody>
        </p:sp>
      </p:grpSp>
      <p:sp>
        <p:nvSpPr>
          <p:cNvPr id="27" name="Freeform 27"/>
          <p:cNvSpPr/>
          <p:nvPr/>
        </p:nvSpPr>
        <p:spPr>
          <a:xfrm>
            <a:off x="2740305" y="8092348"/>
            <a:ext cx="1770631" cy="1770631"/>
          </a:xfrm>
          <a:custGeom>
            <a:avLst/>
            <a:gdLst/>
            <a:ahLst/>
            <a:cxnLst/>
            <a:rect l="l" t="t" r="r" b="b"/>
            <a:pathLst>
              <a:path w="3268857" h="3268857">
                <a:moveTo>
                  <a:pt x="0" y="0"/>
                </a:moveTo>
                <a:lnTo>
                  <a:pt x="3268856" y="0"/>
                </a:lnTo>
                <a:lnTo>
                  <a:pt x="3268856" y="3268857"/>
                </a:lnTo>
                <a:lnTo>
                  <a:pt x="0" y="326885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28" name="Freeform 28"/>
          <p:cNvSpPr/>
          <p:nvPr/>
        </p:nvSpPr>
        <p:spPr>
          <a:xfrm>
            <a:off x="4867971" y="8696769"/>
            <a:ext cx="1440409" cy="889528"/>
          </a:xfrm>
          <a:custGeom>
            <a:avLst/>
            <a:gdLst/>
            <a:ahLst/>
            <a:cxnLst/>
            <a:rect l="l" t="t" r="r" b="b"/>
            <a:pathLst>
              <a:path w="2659217" h="1642206">
                <a:moveTo>
                  <a:pt x="0" y="0"/>
                </a:moveTo>
                <a:lnTo>
                  <a:pt x="2659217" y="0"/>
                </a:lnTo>
                <a:lnTo>
                  <a:pt x="2659217" y="1642207"/>
                </a:lnTo>
                <a:lnTo>
                  <a:pt x="0" y="164220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1140" r="-1185"/>
            </a:stretch>
          </a:blipFill>
        </p:spPr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8C197BA-A594-DB94-99DC-B8F35C26A06B}"/>
              </a:ext>
            </a:extLst>
          </p:cNvPr>
          <p:cNvSpPr/>
          <p:nvPr/>
        </p:nvSpPr>
        <p:spPr>
          <a:xfrm>
            <a:off x="-3938072" y="-644928"/>
            <a:ext cx="3899801" cy="10504565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975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5356A62-8E56-DA6C-95A9-4C3F9FE0834A}"/>
              </a:ext>
            </a:extLst>
          </p:cNvPr>
          <p:cNvSpPr/>
          <p:nvPr/>
        </p:nvSpPr>
        <p:spPr>
          <a:xfrm>
            <a:off x="6889528" y="-598565"/>
            <a:ext cx="3899801" cy="10504565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975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9D3601B-648C-DF93-DFF5-BF14CCFE86AE}"/>
              </a:ext>
            </a:extLst>
          </p:cNvPr>
          <p:cNvSpPr/>
          <p:nvPr/>
        </p:nvSpPr>
        <p:spPr>
          <a:xfrm>
            <a:off x="-4038600" y="1335658"/>
            <a:ext cx="2906353" cy="259184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/>
              <a:t>To download, Go to file&gt;Export&gt;Change File Type&gt;Choose Either PNG OR JPG and choose the slide you want to convert to image.</a:t>
            </a:r>
            <a:br>
              <a:rPr lang="en-US" sz="1800" dirty="0"/>
            </a:br>
            <a:br>
              <a:rPr lang="en-US" sz="1800" dirty="0"/>
            </a:br>
            <a:r>
              <a:rPr lang="en-US" sz="1800" dirty="0"/>
              <a:t>Or you can click shift+F5 and screenshot for better quality</a:t>
            </a:r>
            <a:br>
              <a:rPr lang="en-US" sz="1800" dirty="0"/>
            </a:br>
            <a:endParaRPr lang="en-US" sz="1800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45A3154-D30F-D974-B475-8413924CA20C}"/>
              </a:ext>
            </a:extLst>
          </p:cNvPr>
          <p:cNvSpPr/>
          <p:nvPr/>
        </p:nvSpPr>
        <p:spPr>
          <a:xfrm>
            <a:off x="-4087289" y="4392040"/>
            <a:ext cx="2906353" cy="259184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Remove any background on your picture you can email </a:t>
            </a:r>
            <a:r>
              <a:rPr lang="en-US" sz="180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9"/>
              </a:rPr>
              <a:t>ivan.hustleph@gmail.com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or go to this website: </a:t>
            </a:r>
            <a:r>
              <a:rPr lang="en-US" sz="180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10"/>
              </a:rPr>
              <a:t>https://www.remove.bg/</a:t>
            </a:r>
            <a:endParaRPr lang="en-US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463</Words>
  <Application>Microsoft Office PowerPoint</Application>
  <PresentationFormat>A4 Paper (210x297 mm)</PresentationFormat>
  <Paragraphs>36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1" baseType="lpstr">
      <vt:lpstr>Calibri</vt:lpstr>
      <vt:lpstr>Poppins</vt:lpstr>
      <vt:lpstr>Sarabun Bold</vt:lpstr>
      <vt:lpstr>Garet 1</vt:lpstr>
      <vt:lpstr>Anton</vt:lpstr>
      <vt:lpstr>Arial</vt:lpstr>
      <vt:lpstr>Poppins Bold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Mix Templates</dc:title>
  <dc:creator>Ivan</dc:creator>
  <cp:lastModifiedBy>Ivan</cp:lastModifiedBy>
  <cp:revision>4</cp:revision>
  <dcterms:created xsi:type="dcterms:W3CDTF">2006-08-16T00:00:00Z</dcterms:created>
  <dcterms:modified xsi:type="dcterms:W3CDTF">2024-02-12T17:48:04Z</dcterms:modified>
  <dc:identifier>DAF8mJ4UyUc</dc:identifier>
</cp:coreProperties>
</file>