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858000" cy="9144000"/>
  <p:embeddedFontLst>
    <p:embeddedFont>
      <p:font typeface="Anton" pitchFamily="2" charset="0"/>
      <p:regular r:id="rId5"/>
    </p:embeddedFont>
    <p:embeddedFont>
      <p:font typeface="Garet 1" panose="020B0604020202020204" charset="0"/>
      <p:regular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Bold" panose="00000800000000000000" charset="0"/>
      <p:regular r:id="rId11"/>
    </p:embeddedFont>
    <p:embeddedFont>
      <p:font typeface="Sarabun" panose="020B0604020202020204" charset="-34"/>
      <p:regular r:id="rId12"/>
    </p:embeddedFont>
    <p:embeddedFont>
      <p:font typeface="Sarabun Bold" panose="020B0604020202020204" charset="-34"/>
      <p:regular r:id="rId13"/>
    </p:embeddedFont>
    <p:embeddedFont>
      <p:font typeface="Sarabun Semi-Bold" panose="020B0604020202020204" charset="-34"/>
      <p:regular r:id="rId14"/>
    </p:embeddedFont>
    <p:embeddedFont>
      <p:font typeface="Sarabun Ultra-Bold" panose="020B0604020202020204" charset="-34"/>
      <p:regular r:id="rId15"/>
    </p:embeddedFont>
  </p:embeddedFontLst>
  <p:defaultTextStyle>
    <a:defPPr>
      <a:defRPr lang="en-US"/>
    </a:defPPr>
    <a:lvl1pPr marL="0" algn="l" defTabSz="53616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268083" algn="l" defTabSz="53616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536162" algn="l" defTabSz="53616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804242" algn="l" defTabSz="53616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072322" algn="l" defTabSz="53616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1340404" algn="l" defTabSz="53616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1608483" algn="l" defTabSz="53616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1876564" algn="l" defTabSz="53616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2144645" algn="l" defTabSz="536162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2322" y="96"/>
      </p:cViewPr>
      <p:guideLst>
        <p:guide orient="horz" pos="117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53980"/>
            <a:ext cx="5181600" cy="7962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05028"/>
            <a:ext cx="4267200" cy="9493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6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8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48763"/>
            <a:ext cx="1371600" cy="31695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48763"/>
            <a:ext cx="4013200" cy="31695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387071"/>
            <a:ext cx="5181600" cy="737791"/>
          </a:xfrm>
        </p:spPr>
        <p:txBody>
          <a:bodyPr anchor="t"/>
          <a:lstStyle>
            <a:lvl1pPr algn="l">
              <a:defRPr sz="21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574473"/>
            <a:ext cx="5181600" cy="812601"/>
          </a:xfrm>
        </p:spPr>
        <p:txBody>
          <a:bodyPr anchor="b"/>
          <a:lstStyle>
            <a:lvl1pPr marL="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1pPr>
            <a:lvl2pPr marL="247686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2pPr>
            <a:lvl3pPr marL="495373" indent="0">
              <a:buNone/>
              <a:defRPr sz="867">
                <a:solidFill>
                  <a:schemeClr val="tx1">
                    <a:tint val="75000"/>
                  </a:schemeClr>
                </a:solidFill>
              </a:defRPr>
            </a:lvl3pPr>
            <a:lvl4pPr marL="743060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4pPr>
            <a:lvl5pPr marL="990747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5pPr>
            <a:lvl6pPr marL="1238433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6pPr>
            <a:lvl7pPr marL="1486120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7pPr>
            <a:lvl8pPr marL="1733807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8pPr>
            <a:lvl9pPr marL="1981494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66775"/>
            <a:ext cx="2692400" cy="2451563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866775"/>
            <a:ext cx="2692400" cy="2451563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3" y="831519"/>
            <a:ext cx="2693459" cy="34653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86" indent="0">
              <a:buNone/>
              <a:defRPr sz="1083" b="1"/>
            </a:lvl2pPr>
            <a:lvl3pPr marL="495373" indent="0">
              <a:buNone/>
              <a:defRPr sz="975" b="1"/>
            </a:lvl3pPr>
            <a:lvl4pPr marL="743060" indent="0">
              <a:buNone/>
              <a:defRPr sz="867" b="1"/>
            </a:lvl4pPr>
            <a:lvl5pPr marL="990747" indent="0">
              <a:buNone/>
              <a:defRPr sz="867" b="1"/>
            </a:lvl5pPr>
            <a:lvl6pPr marL="1238433" indent="0">
              <a:buNone/>
              <a:defRPr sz="867" b="1"/>
            </a:lvl6pPr>
            <a:lvl7pPr marL="1486120" indent="0">
              <a:buNone/>
              <a:defRPr sz="867" b="1"/>
            </a:lvl7pPr>
            <a:lvl8pPr marL="1733807" indent="0">
              <a:buNone/>
              <a:defRPr sz="867" b="1"/>
            </a:lvl8pPr>
            <a:lvl9pPr marL="1981494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3" y="1178057"/>
            <a:ext cx="2693459" cy="2140281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7" y="831519"/>
            <a:ext cx="2694517" cy="34653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86" indent="0">
              <a:buNone/>
              <a:defRPr sz="1083" b="1"/>
            </a:lvl2pPr>
            <a:lvl3pPr marL="495373" indent="0">
              <a:buNone/>
              <a:defRPr sz="975" b="1"/>
            </a:lvl3pPr>
            <a:lvl4pPr marL="743060" indent="0">
              <a:buNone/>
              <a:defRPr sz="867" b="1"/>
            </a:lvl4pPr>
            <a:lvl5pPr marL="990747" indent="0">
              <a:buNone/>
              <a:defRPr sz="867" b="1"/>
            </a:lvl5pPr>
            <a:lvl6pPr marL="1238433" indent="0">
              <a:buNone/>
              <a:defRPr sz="867" b="1"/>
            </a:lvl6pPr>
            <a:lvl7pPr marL="1486120" indent="0">
              <a:buNone/>
              <a:defRPr sz="867" b="1"/>
            </a:lvl7pPr>
            <a:lvl8pPr marL="1733807" indent="0">
              <a:buNone/>
              <a:defRPr sz="867" b="1"/>
            </a:lvl8pPr>
            <a:lvl9pPr marL="1981494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7" y="1178057"/>
            <a:ext cx="2694517" cy="2140281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7902"/>
            <a:ext cx="2005542" cy="629444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47902"/>
            <a:ext cx="3407833" cy="3170436"/>
          </a:xfrm>
        </p:spPr>
        <p:txBody>
          <a:bodyPr/>
          <a:lstStyle>
            <a:lvl1pPr>
              <a:defRPr sz="1733"/>
            </a:lvl1pPr>
            <a:lvl2pPr>
              <a:defRPr sz="1517"/>
            </a:lvl2pPr>
            <a:lvl3pPr>
              <a:defRPr sz="1300"/>
            </a:lvl3pPr>
            <a:lvl4pPr>
              <a:defRPr sz="1083"/>
            </a:lvl4pPr>
            <a:lvl5pPr>
              <a:defRPr sz="1083"/>
            </a:lvl5pPr>
            <a:lvl6pPr>
              <a:defRPr sz="1083"/>
            </a:lvl6pPr>
            <a:lvl7pPr>
              <a:defRPr sz="1083"/>
            </a:lvl7pPr>
            <a:lvl8pPr>
              <a:defRPr sz="1083"/>
            </a:lvl8pPr>
            <a:lvl9pPr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777346"/>
            <a:ext cx="2005542" cy="2540992"/>
          </a:xfrm>
        </p:spPr>
        <p:txBody>
          <a:bodyPr/>
          <a:lstStyle>
            <a:lvl1pPr marL="0" indent="0">
              <a:buNone/>
              <a:defRPr sz="758"/>
            </a:lvl1pPr>
            <a:lvl2pPr marL="247686" indent="0">
              <a:buNone/>
              <a:defRPr sz="650"/>
            </a:lvl2pPr>
            <a:lvl3pPr marL="495373" indent="0">
              <a:buNone/>
              <a:defRPr sz="542"/>
            </a:lvl3pPr>
            <a:lvl4pPr marL="743060" indent="0">
              <a:buNone/>
              <a:defRPr sz="488"/>
            </a:lvl4pPr>
            <a:lvl5pPr marL="990747" indent="0">
              <a:buNone/>
              <a:defRPr sz="488"/>
            </a:lvl5pPr>
            <a:lvl6pPr marL="1238433" indent="0">
              <a:buNone/>
              <a:defRPr sz="488"/>
            </a:lvl6pPr>
            <a:lvl7pPr marL="1486120" indent="0">
              <a:buNone/>
              <a:defRPr sz="488"/>
            </a:lvl7pPr>
            <a:lvl8pPr marL="1733807" indent="0">
              <a:buNone/>
              <a:defRPr sz="488"/>
            </a:lvl8pPr>
            <a:lvl9pPr marL="1981494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2600328"/>
            <a:ext cx="3657600" cy="306983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331920"/>
            <a:ext cx="3657600" cy="2228850"/>
          </a:xfrm>
        </p:spPr>
        <p:txBody>
          <a:bodyPr/>
          <a:lstStyle>
            <a:lvl1pPr marL="0" indent="0">
              <a:buNone/>
              <a:defRPr sz="1733"/>
            </a:lvl1pPr>
            <a:lvl2pPr marL="247686" indent="0">
              <a:buNone/>
              <a:defRPr sz="1517"/>
            </a:lvl2pPr>
            <a:lvl3pPr marL="495373" indent="0">
              <a:buNone/>
              <a:defRPr sz="1300"/>
            </a:lvl3pPr>
            <a:lvl4pPr marL="743060" indent="0">
              <a:buNone/>
              <a:defRPr sz="1083"/>
            </a:lvl4pPr>
            <a:lvl5pPr marL="990747" indent="0">
              <a:buNone/>
              <a:defRPr sz="1083"/>
            </a:lvl5pPr>
            <a:lvl6pPr marL="1238433" indent="0">
              <a:buNone/>
              <a:defRPr sz="1083"/>
            </a:lvl6pPr>
            <a:lvl7pPr marL="1486120" indent="0">
              <a:buNone/>
              <a:defRPr sz="1083"/>
            </a:lvl7pPr>
            <a:lvl8pPr marL="1733807" indent="0">
              <a:buNone/>
              <a:defRPr sz="1083"/>
            </a:lvl8pPr>
            <a:lvl9pPr marL="1981494" indent="0">
              <a:buNone/>
              <a:defRPr sz="10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2907311"/>
            <a:ext cx="3657600" cy="435967"/>
          </a:xfrm>
        </p:spPr>
        <p:txBody>
          <a:bodyPr/>
          <a:lstStyle>
            <a:lvl1pPr marL="0" indent="0">
              <a:buNone/>
              <a:defRPr sz="758"/>
            </a:lvl1pPr>
            <a:lvl2pPr marL="247686" indent="0">
              <a:buNone/>
              <a:defRPr sz="650"/>
            </a:lvl2pPr>
            <a:lvl3pPr marL="495373" indent="0">
              <a:buNone/>
              <a:defRPr sz="542"/>
            </a:lvl3pPr>
            <a:lvl4pPr marL="743060" indent="0">
              <a:buNone/>
              <a:defRPr sz="488"/>
            </a:lvl4pPr>
            <a:lvl5pPr marL="990747" indent="0">
              <a:buNone/>
              <a:defRPr sz="488"/>
            </a:lvl5pPr>
            <a:lvl6pPr marL="1238433" indent="0">
              <a:buNone/>
              <a:defRPr sz="488"/>
            </a:lvl6pPr>
            <a:lvl7pPr marL="1486120" indent="0">
              <a:buNone/>
              <a:defRPr sz="488"/>
            </a:lvl7pPr>
            <a:lvl8pPr marL="1733807" indent="0">
              <a:buNone/>
              <a:defRPr sz="488"/>
            </a:lvl8pPr>
            <a:lvl9pPr marL="1981494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48762"/>
            <a:ext cx="5486400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66775"/>
            <a:ext cx="5486400" cy="245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3443023"/>
            <a:ext cx="1422400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3443023"/>
            <a:ext cx="1930400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3443023"/>
            <a:ext cx="1422400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5373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65" indent="-185765" algn="l" defTabSz="495373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91" indent="-154804" algn="l" defTabSz="495373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217" indent="-123843" algn="l" defTabSz="49537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903" indent="-123843" algn="l" defTabSz="495373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591" indent="-123843" algn="l" defTabSz="495373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277" indent="-123843" algn="l" defTabSz="495373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963" indent="-123843" algn="l" defTabSz="495373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650" indent="-123843" algn="l" defTabSz="495373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337" indent="-123843" algn="l" defTabSz="495373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7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86" algn="l" defTabSz="49537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73" algn="l" defTabSz="49537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3060" algn="l" defTabSz="49537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747" algn="l" defTabSz="49537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433" algn="l" defTabSz="49537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6120" algn="l" defTabSz="49537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807" algn="l" defTabSz="49537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494" algn="l" defTabSz="49537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hyperlink" Target="https://www.remove.b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hyperlink" Target="mailto:ivan.hustleph@gmail.com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remove.bg/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1.svg"/><Relationship Id="rId12" Type="http://schemas.openxmlformats.org/officeDocument/2006/relationships/hyperlink" Target="mailto:ivan.hustleph@gmail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7.sv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mailto:ivan.hustleph@gmail.com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17.png"/><Relationship Id="rId9" Type="http://schemas.openxmlformats.org/officeDocument/2006/relationships/image" Target="../media/image8.png"/><Relationship Id="rId14" Type="http://schemas.openxmlformats.org/officeDocument/2006/relationships/hyperlink" Target="https://www.remove.b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8611" y="841211"/>
            <a:ext cx="90208" cy="116774"/>
          </a:xfrm>
          <a:custGeom>
            <a:avLst/>
            <a:gdLst/>
            <a:ahLst/>
            <a:cxnLst/>
            <a:rect l="l" t="t" r="r" b="b"/>
            <a:pathLst>
              <a:path w="166537" h="215582">
                <a:moveTo>
                  <a:pt x="0" y="0"/>
                </a:moveTo>
                <a:lnTo>
                  <a:pt x="166538" y="0"/>
                </a:lnTo>
                <a:lnTo>
                  <a:pt x="166538" y="215582"/>
                </a:lnTo>
                <a:lnTo>
                  <a:pt x="0" y="215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99769" y="8377905"/>
            <a:ext cx="5432551" cy="1507953"/>
          </a:xfrm>
          <a:custGeom>
            <a:avLst/>
            <a:gdLst/>
            <a:ahLst/>
            <a:cxnLst/>
            <a:rect l="l" t="t" r="r" b="b"/>
            <a:pathLst>
              <a:path w="10571830" h="3561583">
                <a:moveTo>
                  <a:pt x="10571830" y="0"/>
                </a:moveTo>
                <a:lnTo>
                  <a:pt x="0" y="0"/>
                </a:lnTo>
                <a:lnTo>
                  <a:pt x="0" y="3561583"/>
                </a:lnTo>
                <a:lnTo>
                  <a:pt x="10571830" y="3561583"/>
                </a:lnTo>
                <a:lnTo>
                  <a:pt x="105718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7412" t="-727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78"/>
            <a:ext cx="6843809" cy="2591846"/>
          </a:xfrm>
          <a:custGeom>
            <a:avLst/>
            <a:gdLst/>
            <a:ahLst/>
            <a:cxnLst/>
            <a:rect l="l" t="t" r="r" b="b"/>
            <a:pathLst>
              <a:path w="12355611" h="4722872">
                <a:moveTo>
                  <a:pt x="0" y="0"/>
                </a:moveTo>
                <a:lnTo>
                  <a:pt x="12355611" y="0"/>
                </a:lnTo>
                <a:lnTo>
                  <a:pt x="12355611" y="4722872"/>
                </a:lnTo>
                <a:lnTo>
                  <a:pt x="0" y="4722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214" b="-6241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3497500" y="5118160"/>
            <a:ext cx="172867" cy="160656"/>
          </a:xfrm>
          <a:custGeom>
            <a:avLst/>
            <a:gdLst/>
            <a:ahLst/>
            <a:cxnLst/>
            <a:rect l="l" t="t" r="r" b="b"/>
            <a:pathLst>
              <a:path w="319139" h="296596">
                <a:moveTo>
                  <a:pt x="0" y="0"/>
                </a:moveTo>
                <a:lnTo>
                  <a:pt x="319139" y="0"/>
                </a:lnTo>
                <a:lnTo>
                  <a:pt x="319139" y="296595"/>
                </a:lnTo>
                <a:lnTo>
                  <a:pt x="0" y="2965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97500" y="5991182"/>
            <a:ext cx="172867" cy="160656"/>
          </a:xfrm>
          <a:custGeom>
            <a:avLst/>
            <a:gdLst/>
            <a:ahLst/>
            <a:cxnLst/>
            <a:rect l="l" t="t" r="r" b="b"/>
            <a:pathLst>
              <a:path w="319139" h="296596">
                <a:moveTo>
                  <a:pt x="0" y="0"/>
                </a:moveTo>
                <a:lnTo>
                  <a:pt x="319139" y="0"/>
                </a:lnTo>
                <a:lnTo>
                  <a:pt x="319139" y="296595"/>
                </a:lnTo>
                <a:lnTo>
                  <a:pt x="0" y="2965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97500" y="6838035"/>
            <a:ext cx="172867" cy="160656"/>
          </a:xfrm>
          <a:custGeom>
            <a:avLst/>
            <a:gdLst/>
            <a:ahLst/>
            <a:cxnLst/>
            <a:rect l="l" t="t" r="r" b="b"/>
            <a:pathLst>
              <a:path w="319139" h="296596">
                <a:moveTo>
                  <a:pt x="0" y="0"/>
                </a:moveTo>
                <a:lnTo>
                  <a:pt x="319139" y="0"/>
                </a:lnTo>
                <a:lnTo>
                  <a:pt x="319139" y="296596"/>
                </a:lnTo>
                <a:lnTo>
                  <a:pt x="0" y="2965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97498" y="7705074"/>
            <a:ext cx="172867" cy="160656"/>
          </a:xfrm>
          <a:custGeom>
            <a:avLst/>
            <a:gdLst/>
            <a:ahLst/>
            <a:cxnLst/>
            <a:rect l="l" t="t" r="r" b="b"/>
            <a:pathLst>
              <a:path w="319139" h="296596">
                <a:moveTo>
                  <a:pt x="0" y="0"/>
                </a:moveTo>
                <a:lnTo>
                  <a:pt x="319139" y="0"/>
                </a:lnTo>
                <a:lnTo>
                  <a:pt x="319139" y="296595"/>
                </a:lnTo>
                <a:lnTo>
                  <a:pt x="0" y="2965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62160" y="4466555"/>
            <a:ext cx="2345257" cy="49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6"/>
              </a:lnSpc>
              <a:spcBef>
                <a:spcPct val="0"/>
              </a:spcBef>
            </a:pPr>
            <a:r>
              <a:rPr lang="en-US" sz="1655" dirty="0">
                <a:solidFill>
                  <a:srgbClr val="000000"/>
                </a:solidFill>
                <a:latin typeface="Sarabun Semi-Bold"/>
              </a:rPr>
              <a:t>REFINANCE CASH OUT: OWNER OCCUPIED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50023" y="5116825"/>
            <a:ext cx="2414914" cy="817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9"/>
              </a:lnSpc>
              <a:spcBef>
                <a:spcPct val="0"/>
              </a:spcBef>
            </a:pPr>
            <a:r>
              <a:rPr lang="en-US" sz="920">
                <a:solidFill>
                  <a:srgbClr val="000000"/>
                </a:solidFill>
                <a:latin typeface="Sarabun"/>
              </a:rPr>
              <a:t>Loan Amount &lt;$1.5Mil</a:t>
            </a:r>
          </a:p>
          <a:p>
            <a:pPr>
              <a:lnSpc>
                <a:spcPts val="1289"/>
              </a:lnSpc>
              <a:spcBef>
                <a:spcPct val="0"/>
              </a:spcBef>
            </a:pPr>
            <a:r>
              <a:rPr lang="en-US" sz="920">
                <a:solidFill>
                  <a:srgbClr val="000000"/>
                </a:solidFill>
                <a:latin typeface="Sarabun"/>
              </a:rPr>
              <a:t>80% Loan To Value with 750 Middle Credit Score</a:t>
            </a:r>
          </a:p>
          <a:p>
            <a:pPr>
              <a:lnSpc>
                <a:spcPts val="1289"/>
              </a:lnSpc>
              <a:spcBef>
                <a:spcPct val="0"/>
              </a:spcBef>
            </a:pPr>
            <a:r>
              <a:rPr lang="en-US" sz="920">
                <a:solidFill>
                  <a:srgbClr val="000000"/>
                </a:solidFill>
                <a:latin typeface="Sarabun"/>
              </a:rPr>
              <a:t>65% Loan To Value with 575 Middle Credit Score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32277" y="5949256"/>
            <a:ext cx="2414914" cy="81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17"/>
              </a:lnSpc>
              <a:spcBef>
                <a:spcPct val="0"/>
              </a:spcBef>
            </a:pPr>
            <a:r>
              <a:rPr lang="en-US" sz="940">
                <a:solidFill>
                  <a:srgbClr val="000000"/>
                </a:solidFill>
                <a:latin typeface="Sarabun"/>
              </a:rPr>
              <a:t>Loan Amount &lt;$2Mil</a:t>
            </a:r>
          </a:p>
          <a:p>
            <a:pPr>
              <a:lnSpc>
                <a:spcPts val="1317"/>
              </a:lnSpc>
              <a:spcBef>
                <a:spcPct val="0"/>
              </a:spcBef>
            </a:pPr>
            <a:r>
              <a:rPr lang="en-US" sz="940">
                <a:solidFill>
                  <a:srgbClr val="000000"/>
                </a:solidFill>
                <a:latin typeface="Sarabun"/>
              </a:rPr>
              <a:t>75% Loan To Value with 750 Middle Credit Score</a:t>
            </a:r>
          </a:p>
          <a:p>
            <a:pPr>
              <a:lnSpc>
                <a:spcPts val="1317"/>
              </a:lnSpc>
              <a:spcBef>
                <a:spcPct val="0"/>
              </a:spcBef>
            </a:pPr>
            <a:r>
              <a:rPr lang="en-US" sz="940">
                <a:solidFill>
                  <a:srgbClr val="000000"/>
                </a:solidFill>
                <a:latin typeface="Sarabun"/>
              </a:rPr>
              <a:t>65% Loan To Value with 575 Middle Credit Score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16759" y="6809300"/>
            <a:ext cx="2414914" cy="81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17"/>
              </a:lnSpc>
              <a:spcBef>
                <a:spcPct val="0"/>
              </a:spcBef>
            </a:pPr>
            <a:r>
              <a:rPr lang="en-US" sz="940">
                <a:solidFill>
                  <a:srgbClr val="000000"/>
                </a:solidFill>
                <a:latin typeface="Sarabun"/>
              </a:rPr>
              <a:t>Loan Amount &lt;$3Mil</a:t>
            </a:r>
          </a:p>
          <a:p>
            <a:pPr>
              <a:lnSpc>
                <a:spcPts val="1317"/>
              </a:lnSpc>
              <a:spcBef>
                <a:spcPct val="0"/>
              </a:spcBef>
            </a:pPr>
            <a:r>
              <a:rPr lang="en-US" sz="940">
                <a:solidFill>
                  <a:srgbClr val="000000"/>
                </a:solidFill>
                <a:latin typeface="Sarabun"/>
              </a:rPr>
              <a:t>70% Loan To Value with 750 Middle Credit Score</a:t>
            </a:r>
          </a:p>
          <a:p>
            <a:pPr>
              <a:lnSpc>
                <a:spcPts val="1317"/>
              </a:lnSpc>
              <a:spcBef>
                <a:spcPct val="0"/>
              </a:spcBef>
            </a:pPr>
            <a:r>
              <a:rPr lang="en-US" sz="940">
                <a:solidFill>
                  <a:srgbClr val="000000"/>
                </a:solidFill>
                <a:latin typeface="Sarabun"/>
              </a:rPr>
              <a:t>65% Loan To Value with 575 Middle Credit Score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50022" y="7689596"/>
            <a:ext cx="2414914" cy="484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17"/>
              </a:lnSpc>
              <a:spcBef>
                <a:spcPct val="0"/>
              </a:spcBef>
            </a:pPr>
            <a:r>
              <a:rPr lang="en-US" sz="940">
                <a:solidFill>
                  <a:srgbClr val="000000"/>
                </a:solidFill>
                <a:latin typeface="Sarabun"/>
              </a:rPr>
              <a:t>Loan Amount &lt;$4Mil</a:t>
            </a:r>
          </a:p>
          <a:p>
            <a:pPr>
              <a:lnSpc>
                <a:spcPts val="1317"/>
              </a:lnSpc>
              <a:spcBef>
                <a:spcPct val="0"/>
              </a:spcBef>
            </a:pPr>
            <a:r>
              <a:rPr lang="en-US" sz="940">
                <a:solidFill>
                  <a:srgbClr val="000000"/>
                </a:solidFill>
                <a:latin typeface="Sarabun"/>
              </a:rPr>
              <a:t>65% Loan To Value with 700 Middle Credit Score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908648-1F06-3AE1-1952-D94C471D9C22}"/>
              </a:ext>
            </a:extLst>
          </p:cNvPr>
          <p:cNvGrpSpPr/>
          <p:nvPr/>
        </p:nvGrpSpPr>
        <p:grpSpPr>
          <a:xfrm>
            <a:off x="177461" y="5057598"/>
            <a:ext cx="2648774" cy="3165378"/>
            <a:chOff x="706144" y="5068426"/>
            <a:chExt cx="2648774" cy="3165378"/>
          </a:xfrm>
        </p:grpSpPr>
        <p:sp>
          <p:nvSpPr>
            <p:cNvPr id="14" name="Freeform 14"/>
            <p:cNvSpPr/>
            <p:nvPr/>
          </p:nvSpPr>
          <p:spPr>
            <a:xfrm>
              <a:off x="708976" y="5106503"/>
              <a:ext cx="172867" cy="160656"/>
            </a:xfrm>
            <a:custGeom>
              <a:avLst/>
              <a:gdLst/>
              <a:ahLst/>
              <a:cxnLst/>
              <a:rect l="l" t="t" r="r" b="b"/>
              <a:pathLst>
                <a:path w="319139" h="296596">
                  <a:moveTo>
                    <a:pt x="0" y="0"/>
                  </a:moveTo>
                  <a:lnTo>
                    <a:pt x="319139" y="0"/>
                  </a:lnTo>
                  <a:lnTo>
                    <a:pt x="319139" y="296596"/>
                  </a:lnTo>
                  <a:lnTo>
                    <a:pt x="0" y="296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706144" y="5991182"/>
              <a:ext cx="172867" cy="160656"/>
            </a:xfrm>
            <a:custGeom>
              <a:avLst/>
              <a:gdLst/>
              <a:ahLst/>
              <a:cxnLst/>
              <a:rect l="l" t="t" r="r" b="b"/>
              <a:pathLst>
                <a:path w="319139" h="296596">
                  <a:moveTo>
                    <a:pt x="0" y="0"/>
                  </a:moveTo>
                  <a:lnTo>
                    <a:pt x="319139" y="0"/>
                  </a:lnTo>
                  <a:lnTo>
                    <a:pt x="319139" y="296595"/>
                  </a:lnTo>
                  <a:lnTo>
                    <a:pt x="0" y="296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708976" y="6838035"/>
              <a:ext cx="172867" cy="160656"/>
            </a:xfrm>
            <a:custGeom>
              <a:avLst/>
              <a:gdLst/>
              <a:ahLst/>
              <a:cxnLst/>
              <a:rect l="l" t="t" r="r" b="b"/>
              <a:pathLst>
                <a:path w="319139" h="296596">
                  <a:moveTo>
                    <a:pt x="0" y="0"/>
                  </a:moveTo>
                  <a:lnTo>
                    <a:pt x="319139" y="0"/>
                  </a:lnTo>
                  <a:lnTo>
                    <a:pt x="319139" y="296596"/>
                  </a:lnTo>
                  <a:lnTo>
                    <a:pt x="0" y="296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706144" y="7785402"/>
              <a:ext cx="172867" cy="160656"/>
            </a:xfrm>
            <a:custGeom>
              <a:avLst/>
              <a:gdLst/>
              <a:ahLst/>
              <a:cxnLst/>
              <a:rect l="l" t="t" r="r" b="b"/>
              <a:pathLst>
                <a:path w="319139" h="296596">
                  <a:moveTo>
                    <a:pt x="0" y="0"/>
                  </a:moveTo>
                  <a:lnTo>
                    <a:pt x="319139" y="0"/>
                  </a:lnTo>
                  <a:lnTo>
                    <a:pt x="319139" y="296595"/>
                  </a:lnTo>
                  <a:lnTo>
                    <a:pt x="0" y="296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936255" y="5068426"/>
              <a:ext cx="2414914" cy="817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9"/>
                </a:lnSpc>
              </a:pPr>
              <a:r>
                <a:rPr lang="en-US" sz="921" dirty="0">
                  <a:solidFill>
                    <a:srgbClr val="000000"/>
                  </a:solidFill>
                  <a:latin typeface="Sarabun"/>
                </a:rPr>
                <a:t>Loan Amount &lt;$1.5Mil</a:t>
              </a:r>
            </a:p>
            <a:p>
              <a:pPr>
                <a:lnSpc>
                  <a:spcPts val="1289"/>
                </a:lnSpc>
              </a:pPr>
              <a:r>
                <a:rPr lang="en-US" sz="921" dirty="0">
                  <a:solidFill>
                    <a:srgbClr val="000000"/>
                  </a:solidFill>
                  <a:latin typeface="Sarabun"/>
                </a:rPr>
                <a:t>80% Loan To Value with 750 Middle Credit Score</a:t>
              </a:r>
            </a:p>
            <a:p>
              <a:pPr>
                <a:lnSpc>
                  <a:spcPts val="1289"/>
                </a:lnSpc>
              </a:pPr>
              <a:r>
                <a:rPr lang="en-US" sz="921" dirty="0">
                  <a:solidFill>
                    <a:srgbClr val="000000"/>
                  </a:solidFill>
                  <a:latin typeface="Sarabun"/>
                </a:rPr>
                <a:t>65% Loan To Value with 575 Middle Credit Score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38589" y="5943483"/>
              <a:ext cx="2414914" cy="817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17"/>
                </a:lnSpc>
                <a:spcBef>
                  <a:spcPct val="0"/>
                </a:spcBef>
              </a:pPr>
              <a:r>
                <a:rPr lang="en-US" sz="940" dirty="0">
                  <a:solidFill>
                    <a:srgbClr val="000000"/>
                  </a:solidFill>
                  <a:latin typeface="Sarabun"/>
                </a:rPr>
                <a:t>Loan Amount &lt;$2Mil</a:t>
              </a:r>
            </a:p>
            <a:p>
              <a:pPr>
                <a:lnSpc>
                  <a:spcPts val="1317"/>
                </a:lnSpc>
                <a:spcBef>
                  <a:spcPct val="0"/>
                </a:spcBef>
              </a:pPr>
              <a:r>
                <a:rPr lang="en-US" sz="940" dirty="0">
                  <a:solidFill>
                    <a:srgbClr val="000000"/>
                  </a:solidFill>
                  <a:latin typeface="Sarabun"/>
                </a:rPr>
                <a:t>75% Loan To Value with 750 Middle Credit Score</a:t>
              </a:r>
            </a:p>
            <a:p>
              <a:pPr>
                <a:lnSpc>
                  <a:spcPts val="1317"/>
                </a:lnSpc>
                <a:spcBef>
                  <a:spcPct val="0"/>
                </a:spcBef>
              </a:pPr>
              <a:r>
                <a:rPr lang="en-US" sz="940" dirty="0">
                  <a:solidFill>
                    <a:srgbClr val="000000"/>
                  </a:solidFill>
                  <a:latin typeface="Sarabun"/>
                </a:rPr>
                <a:t>65% Loan To Value with 575 Middle Credit Score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40004" y="6809300"/>
              <a:ext cx="2414914" cy="817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17"/>
                </a:lnSpc>
                <a:spcBef>
                  <a:spcPct val="0"/>
                </a:spcBef>
              </a:pPr>
              <a:r>
                <a:rPr lang="en-US" sz="940">
                  <a:solidFill>
                    <a:srgbClr val="000000"/>
                  </a:solidFill>
                  <a:latin typeface="Sarabun"/>
                </a:rPr>
                <a:t>Loan Amount &lt;$3Mil</a:t>
              </a:r>
            </a:p>
            <a:p>
              <a:pPr>
                <a:lnSpc>
                  <a:spcPts val="1317"/>
                </a:lnSpc>
                <a:spcBef>
                  <a:spcPct val="0"/>
                </a:spcBef>
              </a:pPr>
              <a:r>
                <a:rPr lang="en-US" sz="940">
                  <a:solidFill>
                    <a:srgbClr val="000000"/>
                  </a:solidFill>
                  <a:latin typeface="Sarabun"/>
                </a:rPr>
                <a:t>70% Loan To Value with 750 Middle Credit Score</a:t>
              </a:r>
            </a:p>
            <a:p>
              <a:pPr>
                <a:lnSpc>
                  <a:spcPts val="1317"/>
                </a:lnSpc>
                <a:spcBef>
                  <a:spcPct val="0"/>
                </a:spcBef>
              </a:pPr>
              <a:r>
                <a:rPr lang="en-US" sz="940">
                  <a:solidFill>
                    <a:srgbClr val="000000"/>
                  </a:solidFill>
                  <a:latin typeface="Sarabun"/>
                </a:rPr>
                <a:t>65% Loan To Value with 575 Middle Credit Score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40004" y="7749569"/>
              <a:ext cx="2414914" cy="484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17"/>
                </a:lnSpc>
                <a:spcBef>
                  <a:spcPct val="0"/>
                </a:spcBef>
              </a:pPr>
              <a:r>
                <a:rPr lang="en-US" sz="940">
                  <a:solidFill>
                    <a:srgbClr val="000000"/>
                  </a:solidFill>
                  <a:latin typeface="Sarabun"/>
                </a:rPr>
                <a:t>Loan Amount &lt;$4Mil</a:t>
              </a:r>
            </a:p>
            <a:p>
              <a:pPr>
                <a:lnSpc>
                  <a:spcPts val="1317"/>
                </a:lnSpc>
                <a:spcBef>
                  <a:spcPct val="0"/>
                </a:spcBef>
              </a:pPr>
              <a:r>
                <a:rPr lang="en-US" sz="940">
                  <a:solidFill>
                    <a:srgbClr val="000000"/>
                  </a:solidFill>
                  <a:latin typeface="Sarabun"/>
                </a:rPr>
                <a:t>65% Loan To Value with 700 Middle Credit Score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25278" y="4462920"/>
            <a:ext cx="2148985" cy="49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6"/>
              </a:lnSpc>
            </a:pPr>
            <a:r>
              <a:rPr lang="en-US" sz="1655" dirty="0">
                <a:solidFill>
                  <a:srgbClr val="000000"/>
                </a:solidFill>
                <a:latin typeface="Sarabun Semi-Bold"/>
              </a:rPr>
              <a:t>PURCHASE LOAN: OWNER OCCUPIED</a:t>
            </a:r>
          </a:p>
        </p:txBody>
      </p:sp>
      <p:sp>
        <p:nvSpPr>
          <p:cNvPr id="23" name="AutoShape 23"/>
          <p:cNvSpPr/>
          <p:nvPr/>
        </p:nvSpPr>
        <p:spPr>
          <a:xfrm flipH="1" flipV="1">
            <a:off x="3119980" y="5095675"/>
            <a:ext cx="11488" cy="2877747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966002" y="8578840"/>
            <a:ext cx="3408726" cy="1159272"/>
            <a:chOff x="-1302553" y="-108044"/>
            <a:chExt cx="7330023" cy="2515042"/>
          </a:xfrm>
        </p:grpSpPr>
        <p:sp>
          <p:nvSpPr>
            <p:cNvPr id="25" name="Freeform 25"/>
            <p:cNvSpPr/>
            <p:nvPr/>
          </p:nvSpPr>
          <p:spPr>
            <a:xfrm>
              <a:off x="608355" y="1502366"/>
              <a:ext cx="415607" cy="415607"/>
            </a:xfrm>
            <a:custGeom>
              <a:avLst/>
              <a:gdLst/>
              <a:ahLst/>
              <a:cxnLst/>
              <a:rect l="l" t="t" r="r" b="b"/>
              <a:pathLst>
                <a:path w="415607" h="415607">
                  <a:moveTo>
                    <a:pt x="0" y="0"/>
                  </a:moveTo>
                  <a:lnTo>
                    <a:pt x="415606" y="0"/>
                  </a:lnTo>
                  <a:lnTo>
                    <a:pt x="415606" y="415606"/>
                  </a:lnTo>
                  <a:lnTo>
                    <a:pt x="0" y="415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608355" y="1991391"/>
              <a:ext cx="415607" cy="415607"/>
            </a:xfrm>
            <a:custGeom>
              <a:avLst/>
              <a:gdLst/>
              <a:ahLst/>
              <a:cxnLst/>
              <a:rect l="l" t="t" r="r" b="b"/>
              <a:pathLst>
                <a:path w="415607" h="415607">
                  <a:moveTo>
                    <a:pt x="0" y="0"/>
                  </a:moveTo>
                  <a:lnTo>
                    <a:pt x="415606" y="0"/>
                  </a:lnTo>
                  <a:lnTo>
                    <a:pt x="415606" y="415607"/>
                  </a:lnTo>
                  <a:lnTo>
                    <a:pt x="0" y="415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1132428" y="1987500"/>
              <a:ext cx="2717053" cy="388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FFFFFF"/>
                  </a:solidFill>
                  <a:latin typeface="Poppins"/>
                </a:rPr>
                <a:t>408-393-2068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-1302553" y="-108044"/>
              <a:ext cx="6337304" cy="6319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134"/>
                </a:lnSpc>
                <a:spcBef>
                  <a:spcPct val="0"/>
                </a:spcBef>
              </a:pPr>
              <a:r>
                <a:rPr lang="en-US" sz="1524" dirty="0">
                  <a:solidFill>
                    <a:srgbClr val="FFFFFF"/>
                  </a:solidFill>
                  <a:latin typeface="Poppins Bold"/>
                </a:rPr>
                <a:t> MINH CHAU NGUYEN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530715"/>
              <a:ext cx="3370205" cy="470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  <a:spcBef>
                  <a:spcPct val="0"/>
                </a:spcBef>
              </a:pPr>
              <a:r>
                <a:rPr lang="en-US" sz="1037">
                  <a:solidFill>
                    <a:srgbClr val="FFFFFF"/>
                  </a:solidFill>
                  <a:latin typeface="Poppins"/>
                </a:rPr>
                <a:t>Loan Manager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102220" y="1481915"/>
              <a:ext cx="4925250" cy="388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85"/>
                </a:lnSpc>
                <a:spcBef>
                  <a:spcPct val="0"/>
                </a:spcBef>
              </a:pPr>
              <a:r>
                <a:rPr lang="en-US" sz="918" dirty="0">
                  <a:solidFill>
                    <a:srgbClr val="FFFFFF"/>
                  </a:solidFill>
                  <a:latin typeface="Poppins"/>
                </a:rPr>
                <a:t>mchau@pacificwide.com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21644" y="994169"/>
              <a:ext cx="5393479" cy="385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76"/>
                </a:lnSpc>
                <a:spcBef>
                  <a:spcPct val="0"/>
                </a:spcBef>
              </a:pPr>
              <a:r>
                <a:rPr lang="en-US" sz="818" dirty="0">
                  <a:solidFill>
                    <a:srgbClr val="FFFFFF"/>
                  </a:solidFill>
                  <a:latin typeface="Garet 1"/>
                </a:rPr>
                <a:t>NMLS No. 348726 - </a:t>
              </a:r>
              <a:r>
                <a:rPr lang="en-US" sz="818" dirty="0" err="1">
                  <a:solidFill>
                    <a:srgbClr val="FFFFFF"/>
                  </a:solidFill>
                  <a:latin typeface="Garet 1"/>
                </a:rPr>
                <a:t>CalBRE</a:t>
              </a:r>
              <a:r>
                <a:rPr lang="en-US" sz="818" dirty="0">
                  <a:solidFill>
                    <a:srgbClr val="FFFFFF"/>
                  </a:solidFill>
                  <a:latin typeface="Garet 1"/>
                </a:rPr>
                <a:t> No. 01392364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431902" y="8161323"/>
            <a:ext cx="1781014" cy="1724535"/>
          </a:xfrm>
          <a:custGeom>
            <a:avLst/>
            <a:gdLst/>
            <a:ahLst/>
            <a:cxnLst/>
            <a:rect l="l" t="t" r="r" b="b"/>
            <a:pathLst>
              <a:path w="3507765" h="3400233">
                <a:moveTo>
                  <a:pt x="0" y="0"/>
                </a:moveTo>
                <a:lnTo>
                  <a:pt x="3507766" y="0"/>
                </a:lnTo>
                <a:lnTo>
                  <a:pt x="3507766" y="3400234"/>
                </a:lnTo>
                <a:lnTo>
                  <a:pt x="0" y="340023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162"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0" y="2590800"/>
            <a:ext cx="5196841" cy="1826105"/>
            <a:chOff x="0" y="0"/>
            <a:chExt cx="3438333" cy="120818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438333" cy="1208187"/>
            </a:xfrm>
            <a:custGeom>
              <a:avLst/>
              <a:gdLst/>
              <a:ahLst/>
              <a:cxnLst/>
              <a:rect l="l" t="t" r="r" b="b"/>
              <a:pathLst>
                <a:path w="3438333" h="1208187">
                  <a:moveTo>
                    <a:pt x="0" y="0"/>
                  </a:moveTo>
                  <a:lnTo>
                    <a:pt x="3438333" y="0"/>
                  </a:lnTo>
                  <a:lnTo>
                    <a:pt x="3438333" y="1208187"/>
                  </a:lnTo>
                  <a:lnTo>
                    <a:pt x="0" y="1208187"/>
                  </a:lnTo>
                  <a:close/>
                </a:path>
              </a:pathLst>
            </a:custGeom>
            <a:solidFill>
              <a:srgbClr val="A92A2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9525"/>
              <a:ext cx="3438333" cy="1198662"/>
            </a:xfrm>
            <a:prstGeom prst="rect">
              <a:avLst/>
            </a:prstGeom>
          </p:spPr>
          <p:txBody>
            <a:bodyPr lIns="27517" tIns="27517" rIns="27517" bIns="27517" rtlCol="0" anchor="ctr"/>
            <a:lstStyle/>
            <a:p>
              <a:pPr algn="ctr">
                <a:lnSpc>
                  <a:spcPts val="650"/>
                </a:lnSpc>
              </a:pPr>
              <a:endParaRPr sz="572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241845" y="2744437"/>
            <a:ext cx="4584069" cy="1557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2"/>
              </a:lnSpc>
            </a:pPr>
            <a:r>
              <a:rPr lang="en-US" sz="3329" spc="-70" dirty="0">
                <a:solidFill>
                  <a:srgbClr val="FFFFFF"/>
                </a:solidFill>
                <a:latin typeface="Anton"/>
              </a:rPr>
              <a:t>LOAN THAT WORKS FOR ALL SELF -EMPLOYED &amp; BUSINESS OWNERS!</a:t>
            </a:r>
          </a:p>
        </p:txBody>
      </p:sp>
      <p:sp>
        <p:nvSpPr>
          <p:cNvPr id="37" name="Freeform 37"/>
          <p:cNvSpPr/>
          <p:nvPr/>
        </p:nvSpPr>
        <p:spPr>
          <a:xfrm>
            <a:off x="5452981" y="8692802"/>
            <a:ext cx="1086046" cy="915258"/>
          </a:xfrm>
          <a:custGeom>
            <a:avLst/>
            <a:gdLst/>
            <a:ahLst/>
            <a:cxnLst/>
            <a:rect l="l" t="t" r="r" b="b"/>
            <a:pathLst>
              <a:path w="1624158" h="1403493">
                <a:moveTo>
                  <a:pt x="0" y="0"/>
                </a:moveTo>
                <a:lnTo>
                  <a:pt x="1624158" y="0"/>
                </a:lnTo>
                <a:lnTo>
                  <a:pt x="1624158" y="1403493"/>
                </a:lnTo>
                <a:lnTo>
                  <a:pt x="0" y="14034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92448" r="-30752" b="-683346"/>
            </a:stretch>
          </a:blipFill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4BE14E-1D49-7454-36F9-BF596CB349C0}"/>
              </a:ext>
            </a:extLst>
          </p:cNvPr>
          <p:cNvSpPr/>
          <p:nvPr/>
        </p:nvSpPr>
        <p:spPr>
          <a:xfrm>
            <a:off x="-4038600" y="1335658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To download, Go to file&gt;Export&gt;Change File Type&gt;Choose Either PNG OR JPG and choose the slide you want to convert to image.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Or you can click shift+F5 and screenshot for better quality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F53CDAC-14AB-4AFE-F550-5DC4D7A86F77}"/>
              </a:ext>
            </a:extLst>
          </p:cNvPr>
          <p:cNvSpPr/>
          <p:nvPr/>
        </p:nvSpPr>
        <p:spPr>
          <a:xfrm>
            <a:off x="-4087289" y="4392040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Remove any background on your picture you can email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ivan.hustleph@gmail.com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go to this website: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https://www.remove.bg/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2269" y="8130306"/>
            <a:ext cx="6867299" cy="1766253"/>
            <a:chOff x="0" y="0"/>
            <a:chExt cx="3260367" cy="8385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60366" cy="838559"/>
            </a:xfrm>
            <a:custGeom>
              <a:avLst/>
              <a:gdLst/>
              <a:ahLst/>
              <a:cxnLst/>
              <a:rect l="l" t="t" r="r" b="b"/>
              <a:pathLst>
                <a:path w="3260366" h="838559">
                  <a:moveTo>
                    <a:pt x="3260366" y="419279"/>
                  </a:moveTo>
                  <a:lnTo>
                    <a:pt x="3057166" y="838559"/>
                  </a:lnTo>
                  <a:lnTo>
                    <a:pt x="203200" y="838559"/>
                  </a:lnTo>
                  <a:lnTo>
                    <a:pt x="0" y="419279"/>
                  </a:lnTo>
                  <a:lnTo>
                    <a:pt x="203200" y="0"/>
                  </a:lnTo>
                  <a:lnTo>
                    <a:pt x="3057166" y="0"/>
                  </a:lnTo>
                  <a:lnTo>
                    <a:pt x="3260366" y="419279"/>
                  </a:lnTo>
                  <a:close/>
                </a:path>
              </a:pathLst>
            </a:custGeom>
            <a:solidFill>
              <a:srgbClr val="A92A2F">
                <a:alpha val="4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19050"/>
              <a:ext cx="3031767" cy="857609"/>
            </a:xfrm>
            <a:prstGeom prst="rect">
              <a:avLst/>
            </a:prstGeom>
          </p:spPr>
          <p:txBody>
            <a:bodyPr lIns="18818" tIns="18818" rIns="18818" bIns="18818" rtlCol="0" anchor="ctr"/>
            <a:lstStyle/>
            <a:p>
              <a:pPr algn="ctr">
                <a:lnSpc>
                  <a:spcPts val="726"/>
                </a:lnSpc>
              </a:pPr>
              <a:endParaRPr sz="572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35144" y="7855161"/>
            <a:ext cx="8222770" cy="7121618"/>
            <a:chOff x="0" y="0"/>
            <a:chExt cx="5822950" cy="5043170"/>
          </a:xfrm>
        </p:grpSpPr>
        <p:sp>
          <p:nvSpPr>
            <p:cNvPr id="6" name="Freeform 6"/>
            <p:cNvSpPr/>
            <p:nvPr/>
          </p:nvSpPr>
          <p:spPr>
            <a:xfrm>
              <a:off x="17780" y="15240"/>
              <a:ext cx="5787390" cy="5011420"/>
            </a:xfrm>
            <a:custGeom>
              <a:avLst/>
              <a:gdLst/>
              <a:ahLst/>
              <a:cxnLst/>
              <a:rect l="l" t="t" r="r" b="b"/>
              <a:pathLst>
                <a:path w="5787390" h="5011420">
                  <a:moveTo>
                    <a:pt x="4340860" y="0"/>
                  </a:moveTo>
                  <a:lnTo>
                    <a:pt x="1447800" y="0"/>
                  </a:lnTo>
                  <a:lnTo>
                    <a:pt x="0" y="2505710"/>
                  </a:lnTo>
                  <a:lnTo>
                    <a:pt x="1447800" y="5011420"/>
                  </a:lnTo>
                  <a:lnTo>
                    <a:pt x="4340860" y="5011420"/>
                  </a:lnTo>
                  <a:lnTo>
                    <a:pt x="5787390" y="2505710"/>
                  </a:lnTo>
                  <a:lnTo>
                    <a:pt x="4340860" y="0"/>
                  </a:lnTo>
                  <a:close/>
                </a:path>
              </a:pathLst>
            </a:custGeom>
            <a:solidFill>
              <a:srgbClr val="AA2427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5822950" cy="5043170"/>
            </a:xfrm>
            <a:custGeom>
              <a:avLst/>
              <a:gdLst/>
              <a:ahLst/>
              <a:cxnLst/>
              <a:rect l="l" t="t" r="r" b="b"/>
              <a:pathLst>
                <a:path w="5822950" h="5043170">
                  <a:moveTo>
                    <a:pt x="4367530" y="5043170"/>
                  </a:moveTo>
                  <a:lnTo>
                    <a:pt x="1455420" y="5043170"/>
                  </a:lnTo>
                  <a:lnTo>
                    <a:pt x="0" y="2520950"/>
                  </a:lnTo>
                  <a:lnTo>
                    <a:pt x="1455420" y="0"/>
                  </a:lnTo>
                  <a:lnTo>
                    <a:pt x="4367530" y="0"/>
                  </a:lnTo>
                  <a:lnTo>
                    <a:pt x="5822950" y="2520950"/>
                  </a:lnTo>
                  <a:lnTo>
                    <a:pt x="4367530" y="5043170"/>
                  </a:lnTo>
                  <a:close/>
                  <a:moveTo>
                    <a:pt x="1474470" y="5011420"/>
                  </a:moveTo>
                  <a:lnTo>
                    <a:pt x="4349750" y="5011420"/>
                  </a:lnTo>
                  <a:lnTo>
                    <a:pt x="5787390" y="2522220"/>
                  </a:lnTo>
                  <a:lnTo>
                    <a:pt x="4348480" y="31750"/>
                  </a:lnTo>
                  <a:lnTo>
                    <a:pt x="1474470" y="31750"/>
                  </a:lnTo>
                  <a:lnTo>
                    <a:pt x="36830" y="2520950"/>
                  </a:lnTo>
                  <a:lnTo>
                    <a:pt x="1474470" y="501142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740724" y="275002"/>
            <a:ext cx="8156495" cy="1606931"/>
            <a:chOff x="-76875" y="-81878"/>
            <a:chExt cx="3363063" cy="662565"/>
          </a:xfrm>
        </p:grpSpPr>
        <p:sp>
          <p:nvSpPr>
            <p:cNvPr id="9" name="Freeform 9"/>
            <p:cNvSpPr/>
            <p:nvPr/>
          </p:nvSpPr>
          <p:spPr>
            <a:xfrm>
              <a:off x="-76875" y="-81878"/>
              <a:ext cx="3363063" cy="580687"/>
            </a:xfrm>
            <a:custGeom>
              <a:avLst/>
              <a:gdLst/>
              <a:ahLst/>
              <a:cxnLst/>
              <a:rect l="l" t="t" r="r" b="b"/>
              <a:pathLst>
                <a:path w="3363063" h="580687">
                  <a:moveTo>
                    <a:pt x="3363063" y="290344"/>
                  </a:moveTo>
                  <a:lnTo>
                    <a:pt x="3159863" y="580687"/>
                  </a:lnTo>
                  <a:lnTo>
                    <a:pt x="203200" y="580687"/>
                  </a:lnTo>
                  <a:lnTo>
                    <a:pt x="0" y="290344"/>
                  </a:lnTo>
                  <a:lnTo>
                    <a:pt x="203200" y="0"/>
                  </a:lnTo>
                  <a:lnTo>
                    <a:pt x="3159863" y="0"/>
                  </a:lnTo>
                  <a:lnTo>
                    <a:pt x="3363063" y="290344"/>
                  </a:lnTo>
                  <a:close/>
                </a:path>
              </a:pathLst>
            </a:custGeom>
            <a:solidFill>
              <a:srgbClr val="A92A2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19050"/>
              <a:ext cx="3134463" cy="599737"/>
            </a:xfrm>
            <a:prstGeom prst="rect">
              <a:avLst/>
            </a:prstGeom>
          </p:spPr>
          <p:txBody>
            <a:bodyPr lIns="18818" tIns="18818" rIns="18818" bIns="18818" rtlCol="0" anchor="ctr"/>
            <a:lstStyle/>
            <a:p>
              <a:pPr algn="ctr">
                <a:lnSpc>
                  <a:spcPts val="726"/>
                </a:lnSpc>
              </a:pPr>
              <a:endParaRPr sz="572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-1073399" y="3563919"/>
            <a:ext cx="3766912" cy="3262465"/>
            <a:chOff x="0" y="0"/>
            <a:chExt cx="5822950" cy="5043170"/>
          </a:xfrm>
        </p:grpSpPr>
        <p:sp>
          <p:nvSpPr>
            <p:cNvPr id="12" name="Freeform 12"/>
            <p:cNvSpPr/>
            <p:nvPr/>
          </p:nvSpPr>
          <p:spPr>
            <a:xfrm>
              <a:off x="17779" y="15240"/>
              <a:ext cx="5787389" cy="5011419"/>
            </a:xfrm>
            <a:custGeom>
              <a:avLst/>
              <a:gdLst/>
              <a:ahLst/>
              <a:cxnLst/>
              <a:rect l="l" t="t" r="r" b="b"/>
              <a:pathLst>
                <a:path w="5787390" h="5011420">
                  <a:moveTo>
                    <a:pt x="4340860" y="0"/>
                  </a:moveTo>
                  <a:lnTo>
                    <a:pt x="1447800" y="0"/>
                  </a:lnTo>
                  <a:lnTo>
                    <a:pt x="0" y="2505710"/>
                  </a:lnTo>
                  <a:lnTo>
                    <a:pt x="1447800" y="5011420"/>
                  </a:lnTo>
                  <a:lnTo>
                    <a:pt x="4340860" y="5011420"/>
                  </a:lnTo>
                  <a:lnTo>
                    <a:pt x="5787390" y="2505710"/>
                  </a:lnTo>
                  <a:lnTo>
                    <a:pt x="4340860" y="0"/>
                  </a:lnTo>
                  <a:close/>
                </a:path>
              </a:pathLst>
            </a:custGeom>
            <a:blipFill>
              <a:blip r:embed="rId2"/>
              <a:stretch>
                <a:fillRect l="-14944" r="-1494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5822950" cy="5043170"/>
            </a:xfrm>
            <a:custGeom>
              <a:avLst/>
              <a:gdLst/>
              <a:ahLst/>
              <a:cxnLst/>
              <a:rect l="l" t="t" r="r" b="b"/>
              <a:pathLst>
                <a:path w="5822950" h="5043170">
                  <a:moveTo>
                    <a:pt x="4367530" y="5043170"/>
                  </a:moveTo>
                  <a:lnTo>
                    <a:pt x="1455420" y="5043170"/>
                  </a:lnTo>
                  <a:lnTo>
                    <a:pt x="0" y="2520950"/>
                  </a:lnTo>
                  <a:lnTo>
                    <a:pt x="1455420" y="0"/>
                  </a:lnTo>
                  <a:lnTo>
                    <a:pt x="4367530" y="0"/>
                  </a:lnTo>
                  <a:lnTo>
                    <a:pt x="5822950" y="2520950"/>
                  </a:lnTo>
                  <a:lnTo>
                    <a:pt x="4367530" y="5043170"/>
                  </a:lnTo>
                  <a:close/>
                  <a:moveTo>
                    <a:pt x="1474470" y="5011420"/>
                  </a:moveTo>
                  <a:lnTo>
                    <a:pt x="4349750" y="5011420"/>
                  </a:lnTo>
                  <a:lnTo>
                    <a:pt x="5787390" y="2522220"/>
                  </a:lnTo>
                  <a:lnTo>
                    <a:pt x="4348480" y="31750"/>
                  </a:lnTo>
                  <a:lnTo>
                    <a:pt x="1474470" y="31750"/>
                  </a:lnTo>
                  <a:lnTo>
                    <a:pt x="36830" y="2520950"/>
                  </a:lnTo>
                  <a:lnTo>
                    <a:pt x="1474470" y="501142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5359107" y="8401847"/>
            <a:ext cx="1237635" cy="1071325"/>
          </a:xfrm>
          <a:custGeom>
            <a:avLst/>
            <a:gdLst/>
            <a:ahLst/>
            <a:cxnLst/>
            <a:rect l="l" t="t" r="r" b="b"/>
            <a:pathLst>
              <a:path w="1978283" h="1709505">
                <a:moveTo>
                  <a:pt x="0" y="0"/>
                </a:moveTo>
                <a:lnTo>
                  <a:pt x="1978283" y="0"/>
                </a:lnTo>
                <a:lnTo>
                  <a:pt x="1978283" y="1709505"/>
                </a:lnTo>
                <a:lnTo>
                  <a:pt x="0" y="17095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2448" r="-30752" b="-683346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169821" y="8401847"/>
            <a:ext cx="3164178" cy="1111067"/>
            <a:chOff x="-1187779" y="-78516"/>
            <a:chExt cx="6995933" cy="2397932"/>
          </a:xfrm>
        </p:grpSpPr>
        <p:sp>
          <p:nvSpPr>
            <p:cNvPr id="16" name="Freeform 16"/>
            <p:cNvSpPr/>
            <p:nvPr/>
          </p:nvSpPr>
          <p:spPr>
            <a:xfrm>
              <a:off x="586219" y="1447701"/>
              <a:ext cx="400484" cy="400484"/>
            </a:xfrm>
            <a:custGeom>
              <a:avLst/>
              <a:gdLst/>
              <a:ahLst/>
              <a:cxnLst/>
              <a:rect l="l" t="t" r="r" b="b"/>
              <a:pathLst>
                <a:path w="400484" h="400484">
                  <a:moveTo>
                    <a:pt x="0" y="0"/>
                  </a:moveTo>
                  <a:lnTo>
                    <a:pt x="400484" y="0"/>
                  </a:lnTo>
                  <a:lnTo>
                    <a:pt x="400484" y="400484"/>
                  </a:lnTo>
                  <a:lnTo>
                    <a:pt x="0" y="40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86219" y="1918932"/>
              <a:ext cx="400484" cy="400484"/>
            </a:xfrm>
            <a:custGeom>
              <a:avLst/>
              <a:gdLst/>
              <a:ahLst/>
              <a:cxnLst/>
              <a:rect l="l" t="t" r="r" b="b"/>
              <a:pathLst>
                <a:path w="400484" h="400484">
                  <a:moveTo>
                    <a:pt x="0" y="0"/>
                  </a:moveTo>
                  <a:lnTo>
                    <a:pt x="400484" y="0"/>
                  </a:lnTo>
                  <a:lnTo>
                    <a:pt x="400484" y="400484"/>
                  </a:lnTo>
                  <a:lnTo>
                    <a:pt x="0" y="40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091220" y="1932154"/>
              <a:ext cx="2618189" cy="362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8"/>
                </a:lnSpc>
                <a:spcBef>
                  <a:spcPct val="0"/>
                </a:spcBef>
              </a:pPr>
              <a:r>
                <a:rPr lang="en-US" sz="885">
                  <a:solidFill>
                    <a:srgbClr val="FFFFFF"/>
                  </a:solidFill>
                  <a:latin typeface="Poppins"/>
                </a:rPr>
                <a:t>408-393-2068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1187779" y="-78516"/>
              <a:ext cx="6029833" cy="6269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057"/>
                </a:lnSpc>
                <a:spcBef>
                  <a:spcPct val="0"/>
                </a:spcBef>
              </a:pPr>
              <a:r>
                <a:rPr lang="en-US" sz="1469" dirty="0">
                  <a:solidFill>
                    <a:srgbClr val="FFFFFF"/>
                  </a:solidFill>
                  <a:latin typeface="Poppins Bold"/>
                </a:rPr>
                <a:t> MINH CHAU NGUYEN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508632"/>
              <a:ext cx="3247572" cy="467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FFFFFF"/>
                  </a:solidFill>
                  <a:latin typeface="Poppins"/>
                </a:rPr>
                <a:t>Loan Manager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62112" y="1444962"/>
              <a:ext cx="4746042" cy="362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8"/>
                </a:lnSpc>
                <a:spcBef>
                  <a:spcPct val="0"/>
                </a:spcBef>
              </a:pPr>
              <a:r>
                <a:rPr lang="en-US" sz="885" dirty="0">
                  <a:solidFill>
                    <a:srgbClr val="FFFFFF"/>
                  </a:solidFill>
                  <a:latin typeface="Poppins"/>
                </a:rPr>
                <a:t>mchau@pacificwide.com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61991" y="961396"/>
              <a:ext cx="5197233" cy="358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0"/>
                </a:lnSpc>
                <a:spcBef>
                  <a:spcPct val="0"/>
                </a:spcBef>
              </a:pPr>
              <a:r>
                <a:rPr lang="en-US" sz="788" dirty="0">
                  <a:solidFill>
                    <a:srgbClr val="FFFFFF"/>
                  </a:solidFill>
                  <a:latin typeface="Garet 1"/>
                </a:rPr>
                <a:t>NMLS No. 348726 - </a:t>
              </a:r>
              <a:r>
                <a:rPr lang="en-US" sz="788" dirty="0" err="1">
                  <a:solidFill>
                    <a:srgbClr val="FFFFFF"/>
                  </a:solidFill>
                  <a:latin typeface="Garet 1"/>
                </a:rPr>
                <a:t>CalBRE</a:t>
              </a:r>
              <a:r>
                <a:rPr lang="en-US" sz="788" dirty="0">
                  <a:solidFill>
                    <a:srgbClr val="FFFFFF"/>
                  </a:solidFill>
                  <a:latin typeface="Garet 1"/>
                </a:rPr>
                <a:t> No. 01392364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58077" y="2552426"/>
            <a:ext cx="3766912" cy="591543"/>
            <a:chOff x="-469213" y="-2"/>
            <a:chExt cx="9272397" cy="1456105"/>
          </a:xfrm>
        </p:grpSpPr>
        <p:sp>
          <p:nvSpPr>
            <p:cNvPr id="25" name="Freeform 25"/>
            <p:cNvSpPr/>
            <p:nvPr/>
          </p:nvSpPr>
          <p:spPr>
            <a:xfrm>
              <a:off x="-469213" y="-2"/>
              <a:ext cx="9272397" cy="1456105"/>
            </a:xfrm>
            <a:custGeom>
              <a:avLst/>
              <a:gdLst/>
              <a:ahLst/>
              <a:cxnLst/>
              <a:rect l="l" t="t" r="r" b="b"/>
              <a:pathLst>
                <a:path w="8803184" h="1205346">
                  <a:moveTo>
                    <a:pt x="0" y="0"/>
                  </a:moveTo>
                  <a:lnTo>
                    <a:pt x="8803184" y="0"/>
                  </a:lnTo>
                  <a:lnTo>
                    <a:pt x="8803184" y="1205346"/>
                  </a:lnTo>
                  <a:lnTo>
                    <a:pt x="0" y="1205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5327" r="-24723"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651931" y="55911"/>
              <a:ext cx="7913195" cy="797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83"/>
                </a:lnSpc>
                <a:spcBef>
                  <a:spcPct val="0"/>
                </a:spcBef>
              </a:pPr>
              <a:r>
                <a:rPr lang="en-US" sz="1988" dirty="0">
                  <a:solidFill>
                    <a:srgbClr val="FFFFFF"/>
                  </a:solidFill>
                  <a:latin typeface="Sarabun Ultra-Bold"/>
                </a:rPr>
                <a:t>NO TAX RETURN, NO 1099 </a:t>
              </a:r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644863" y="858690"/>
              <a:ext cx="7460213" cy="50864"/>
            </a:xfrm>
            <a:prstGeom prst="line">
              <a:avLst/>
            </a:prstGeom>
            <a:ln w="68832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8" name="TextBox 28"/>
          <p:cNvSpPr txBox="1"/>
          <p:nvPr/>
        </p:nvSpPr>
        <p:spPr>
          <a:xfrm>
            <a:off x="810629" y="474115"/>
            <a:ext cx="5144401" cy="11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6"/>
              </a:lnSpc>
            </a:pPr>
            <a:r>
              <a:rPr lang="en-US" sz="3594" spc="-75" dirty="0">
                <a:solidFill>
                  <a:srgbClr val="FFFFFF"/>
                </a:solidFill>
                <a:latin typeface="Anton"/>
              </a:rPr>
              <a:t>ATTENTION: BUSINESS OWNERS &amp; SELF-EMPLOYED BORROWERS!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64794" y="2063806"/>
            <a:ext cx="520857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2400" dirty="0">
                <a:solidFill>
                  <a:srgbClr val="AA2427"/>
                </a:solidFill>
                <a:latin typeface="Sarabun Ultra-Bold"/>
              </a:rPr>
              <a:t>PURCHASE LOAN: OWNER OCCUPIED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2743201" y="3585168"/>
            <a:ext cx="3839932" cy="3001289"/>
            <a:chOff x="0" y="-47625"/>
            <a:chExt cx="8239161" cy="6535782"/>
          </a:xfrm>
        </p:grpSpPr>
        <p:sp>
          <p:nvSpPr>
            <p:cNvPr id="31" name="Freeform 31"/>
            <p:cNvSpPr/>
            <p:nvPr/>
          </p:nvSpPr>
          <p:spPr>
            <a:xfrm>
              <a:off x="0" y="5359192"/>
              <a:ext cx="730610" cy="679001"/>
            </a:xfrm>
            <a:custGeom>
              <a:avLst/>
              <a:gdLst/>
              <a:ahLst/>
              <a:cxnLst/>
              <a:rect l="l" t="t" r="r" b="b"/>
              <a:pathLst>
                <a:path w="730610" h="679001">
                  <a:moveTo>
                    <a:pt x="0" y="0"/>
                  </a:moveTo>
                  <a:lnTo>
                    <a:pt x="730610" y="0"/>
                  </a:lnTo>
                  <a:lnTo>
                    <a:pt x="730610" y="679001"/>
                  </a:lnTo>
                  <a:lnTo>
                    <a:pt x="0" y="67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0" y="4129668"/>
              <a:ext cx="730610" cy="679001"/>
            </a:xfrm>
            <a:custGeom>
              <a:avLst/>
              <a:gdLst/>
              <a:ahLst/>
              <a:cxnLst/>
              <a:rect l="l" t="t" r="r" b="b"/>
              <a:pathLst>
                <a:path w="730610" h="679001">
                  <a:moveTo>
                    <a:pt x="0" y="0"/>
                  </a:moveTo>
                  <a:lnTo>
                    <a:pt x="730610" y="0"/>
                  </a:lnTo>
                  <a:lnTo>
                    <a:pt x="730610" y="679000"/>
                  </a:lnTo>
                  <a:lnTo>
                    <a:pt x="0" y="67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2901229"/>
              <a:ext cx="730610" cy="679001"/>
            </a:xfrm>
            <a:custGeom>
              <a:avLst/>
              <a:gdLst/>
              <a:ahLst/>
              <a:cxnLst/>
              <a:rect l="l" t="t" r="r" b="b"/>
              <a:pathLst>
                <a:path w="730610" h="679001">
                  <a:moveTo>
                    <a:pt x="0" y="0"/>
                  </a:moveTo>
                  <a:lnTo>
                    <a:pt x="730610" y="0"/>
                  </a:lnTo>
                  <a:lnTo>
                    <a:pt x="730610" y="679001"/>
                  </a:lnTo>
                  <a:lnTo>
                    <a:pt x="0" y="67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0" y="1733056"/>
              <a:ext cx="730610" cy="679001"/>
            </a:xfrm>
            <a:custGeom>
              <a:avLst/>
              <a:gdLst/>
              <a:ahLst/>
              <a:cxnLst/>
              <a:rect l="l" t="t" r="r" b="b"/>
              <a:pathLst>
                <a:path w="730610" h="679001">
                  <a:moveTo>
                    <a:pt x="0" y="0"/>
                  </a:moveTo>
                  <a:lnTo>
                    <a:pt x="730610" y="0"/>
                  </a:lnTo>
                  <a:lnTo>
                    <a:pt x="730610" y="679001"/>
                  </a:lnTo>
                  <a:lnTo>
                    <a:pt x="0" y="67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0" y="645902"/>
              <a:ext cx="730610" cy="679001"/>
            </a:xfrm>
            <a:custGeom>
              <a:avLst/>
              <a:gdLst/>
              <a:ahLst/>
              <a:cxnLst/>
              <a:rect l="l" t="t" r="r" b="b"/>
              <a:pathLst>
                <a:path w="730610" h="679001">
                  <a:moveTo>
                    <a:pt x="0" y="0"/>
                  </a:moveTo>
                  <a:lnTo>
                    <a:pt x="730610" y="0"/>
                  </a:lnTo>
                  <a:lnTo>
                    <a:pt x="730610" y="679001"/>
                  </a:lnTo>
                  <a:lnTo>
                    <a:pt x="0" y="67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1016785" y="-47625"/>
              <a:ext cx="6026831" cy="56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9"/>
                </a:lnSpc>
              </a:pPr>
              <a:r>
                <a:rPr lang="en-US" sz="1406" dirty="0">
                  <a:solidFill>
                    <a:srgbClr val="000000"/>
                  </a:solidFill>
                  <a:latin typeface="Sarabun Bold"/>
                </a:rPr>
                <a:t>Loan Amount &lt;$1,500,000.00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55348" y="607804"/>
              <a:ext cx="6588882" cy="1080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1"/>
                </a:lnSpc>
              </a:pPr>
              <a:r>
                <a:rPr lang="en-US" sz="1272" dirty="0">
                  <a:solidFill>
                    <a:srgbClr val="000000"/>
                  </a:solidFill>
                  <a:latin typeface="Sarabun"/>
                </a:rPr>
                <a:t>10% Down Payment with 700+ Middle Credit Score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30511" y="1754401"/>
              <a:ext cx="7208650" cy="1648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1"/>
                </a:lnSpc>
              </a:pPr>
              <a:r>
                <a:rPr lang="en-US" sz="1272" dirty="0">
                  <a:solidFill>
                    <a:srgbClr val="000000"/>
                  </a:solidFill>
                  <a:latin typeface="Sarabun"/>
                </a:rPr>
                <a:t>15% Down Payment with 675+ Middle Credit Score</a:t>
              </a:r>
            </a:p>
            <a:p>
              <a:pPr>
                <a:lnSpc>
                  <a:spcPts val="1781"/>
                </a:lnSpc>
              </a:pPr>
              <a:endParaRPr lang="en-US" sz="1272" dirty="0">
                <a:solidFill>
                  <a:srgbClr val="000000"/>
                </a:solidFill>
                <a:latin typeface="Sarabun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016785" y="2982644"/>
              <a:ext cx="6610361" cy="1080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1"/>
                </a:lnSpc>
                <a:spcBef>
                  <a:spcPct val="0"/>
                </a:spcBef>
              </a:pPr>
              <a:r>
                <a:rPr lang="en-US" sz="1272">
                  <a:solidFill>
                    <a:srgbClr val="000000"/>
                  </a:solidFill>
                  <a:latin typeface="Sarabun"/>
                </a:rPr>
                <a:t>20% Down Payment with 650+ Middle Credit Score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016785" y="4158964"/>
              <a:ext cx="6649285" cy="1080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1"/>
                </a:lnSpc>
                <a:spcBef>
                  <a:spcPct val="0"/>
                </a:spcBef>
              </a:pPr>
              <a:r>
                <a:rPr lang="en-US" sz="1272">
                  <a:solidFill>
                    <a:srgbClr val="000000"/>
                  </a:solidFill>
                  <a:latin typeface="Sarabun"/>
                </a:rPr>
                <a:t>25% Down Payment with 625+ Middle Credit Score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016785" y="5407781"/>
              <a:ext cx="6958710" cy="1080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1"/>
                </a:lnSpc>
              </a:pPr>
              <a:r>
                <a:rPr lang="en-US" sz="1272">
                  <a:solidFill>
                    <a:srgbClr val="000000"/>
                  </a:solidFill>
                  <a:latin typeface="Sarabun"/>
                </a:rPr>
                <a:t>35% Down Payment with 575+ Middle Credit Score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016044" y="7060028"/>
            <a:ext cx="4733569" cy="536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4"/>
              </a:lnSpc>
            </a:pPr>
            <a:r>
              <a:rPr lang="en-US" sz="1568" dirty="0">
                <a:solidFill>
                  <a:srgbClr val="000000"/>
                </a:solidFill>
                <a:latin typeface="Sarabun Bold"/>
              </a:rPr>
              <a:t>Please call or DM 408-393-2068 for 2nd Home, and Rental Property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4F8FA70-72C5-8C76-105B-96F8B6FB72A8}"/>
              </a:ext>
            </a:extLst>
          </p:cNvPr>
          <p:cNvSpPr/>
          <p:nvPr/>
        </p:nvSpPr>
        <p:spPr>
          <a:xfrm>
            <a:off x="-1061898" y="179524"/>
            <a:ext cx="1061898" cy="18842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0824BC7-38B8-82E0-4547-62963B94B3DC}"/>
              </a:ext>
            </a:extLst>
          </p:cNvPr>
          <p:cNvSpPr/>
          <p:nvPr/>
        </p:nvSpPr>
        <p:spPr>
          <a:xfrm>
            <a:off x="6895539" y="212515"/>
            <a:ext cx="1061898" cy="18842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62841E-2FA5-05D4-A4F9-51D04C6C43A8}"/>
              </a:ext>
            </a:extLst>
          </p:cNvPr>
          <p:cNvSpPr/>
          <p:nvPr/>
        </p:nvSpPr>
        <p:spPr>
          <a:xfrm>
            <a:off x="-1048730" y="3068718"/>
            <a:ext cx="1061898" cy="40940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52B246-CD0E-CD10-D0C9-F2EB5A67AF38}"/>
              </a:ext>
            </a:extLst>
          </p:cNvPr>
          <p:cNvSpPr/>
          <p:nvPr/>
        </p:nvSpPr>
        <p:spPr>
          <a:xfrm>
            <a:off x="-1074875" y="8041780"/>
            <a:ext cx="1061898" cy="18842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C2BFB3B-1C50-5F87-DD4C-58A7D7B10E50}"/>
              </a:ext>
            </a:extLst>
          </p:cNvPr>
          <p:cNvSpPr/>
          <p:nvPr/>
        </p:nvSpPr>
        <p:spPr>
          <a:xfrm>
            <a:off x="6848861" y="7441717"/>
            <a:ext cx="1511033" cy="248434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230DC37-9FED-E331-7F91-0648EDF4722B}"/>
              </a:ext>
            </a:extLst>
          </p:cNvPr>
          <p:cNvSpPr/>
          <p:nvPr/>
        </p:nvSpPr>
        <p:spPr>
          <a:xfrm>
            <a:off x="457200" y="9885023"/>
            <a:ext cx="8600714" cy="50501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eform 32">
            <a:extLst>
              <a:ext uri="{FF2B5EF4-FFF2-40B4-BE49-F238E27FC236}">
                <a16:creationId xmlns:a16="http://schemas.microsoft.com/office/drawing/2014/main" id="{23516AB8-6E40-DEA6-5FE1-E2FDD2E2C02B}"/>
              </a:ext>
            </a:extLst>
          </p:cNvPr>
          <p:cNvSpPr/>
          <p:nvPr/>
        </p:nvSpPr>
        <p:spPr>
          <a:xfrm>
            <a:off x="-102583" y="7614039"/>
            <a:ext cx="2346361" cy="2271954"/>
          </a:xfrm>
          <a:custGeom>
            <a:avLst/>
            <a:gdLst/>
            <a:ahLst/>
            <a:cxnLst/>
            <a:rect l="l" t="t" r="r" b="b"/>
            <a:pathLst>
              <a:path w="3507765" h="3400233">
                <a:moveTo>
                  <a:pt x="0" y="0"/>
                </a:moveTo>
                <a:lnTo>
                  <a:pt x="3507766" y="0"/>
                </a:lnTo>
                <a:lnTo>
                  <a:pt x="3507766" y="3400234"/>
                </a:lnTo>
                <a:lnTo>
                  <a:pt x="0" y="34002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162"/>
            </a:stretch>
          </a:blipFill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40A864-657D-6BFC-EFD4-9D61E9A440E5}"/>
              </a:ext>
            </a:extLst>
          </p:cNvPr>
          <p:cNvSpPr/>
          <p:nvPr/>
        </p:nvSpPr>
        <p:spPr>
          <a:xfrm>
            <a:off x="-4038600" y="1335658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To download, Go to file&gt;Export&gt;Change File Type&gt;Choose Either PNG OR JPG and choose the slide you want to convert to image.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Or you can click shift+F5 and screenshot for better quality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FF134D-8A4B-9070-E8C1-B5A04C6D9A9A}"/>
              </a:ext>
            </a:extLst>
          </p:cNvPr>
          <p:cNvSpPr/>
          <p:nvPr/>
        </p:nvSpPr>
        <p:spPr>
          <a:xfrm>
            <a:off x="-4087289" y="4392040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Remove any background on your picture you can email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ivan.hustleph@gmail.com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go to this website: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https://www.remove.bg/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04567" y="1360267"/>
            <a:ext cx="4908128" cy="2752045"/>
            <a:chOff x="0" y="0"/>
            <a:chExt cx="10080079" cy="5652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80117" cy="5652008"/>
            </a:xfrm>
            <a:custGeom>
              <a:avLst/>
              <a:gdLst/>
              <a:ahLst/>
              <a:cxnLst/>
              <a:rect l="l" t="t" r="r" b="b"/>
              <a:pathLst>
                <a:path w="10080117" h="5652008">
                  <a:moveTo>
                    <a:pt x="0" y="0"/>
                  </a:moveTo>
                  <a:lnTo>
                    <a:pt x="0" y="4074160"/>
                  </a:lnTo>
                  <a:cubicBezTo>
                    <a:pt x="2286889" y="4600067"/>
                    <a:pt x="4573651" y="5126101"/>
                    <a:pt x="6860540" y="5652008"/>
                  </a:cubicBezTo>
                  <a:cubicBezTo>
                    <a:pt x="7933690" y="4352798"/>
                    <a:pt x="9006840" y="3053588"/>
                    <a:pt x="10080117" y="1754505"/>
                  </a:cubicBezTo>
                  <a:lnTo>
                    <a:pt x="10080117" y="0"/>
                  </a:lnTo>
                  <a:close/>
                </a:path>
              </a:pathLst>
            </a:custGeom>
            <a:blipFill>
              <a:blip r:embed="rId2"/>
              <a:stretch>
                <a:fillRect b="-1882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167059"/>
            <a:ext cx="6868761" cy="1221115"/>
            <a:chOff x="-6358" y="-75630"/>
            <a:chExt cx="4059233" cy="582960"/>
          </a:xfrm>
        </p:grpSpPr>
        <p:sp>
          <p:nvSpPr>
            <p:cNvPr id="5" name="Freeform 5"/>
            <p:cNvSpPr/>
            <p:nvPr/>
          </p:nvSpPr>
          <p:spPr>
            <a:xfrm>
              <a:off x="-6358" y="-75630"/>
              <a:ext cx="4059233" cy="582960"/>
            </a:xfrm>
            <a:custGeom>
              <a:avLst/>
              <a:gdLst/>
              <a:ahLst/>
              <a:cxnLst/>
              <a:rect l="l" t="t" r="r" b="b"/>
              <a:pathLst>
                <a:path w="4052875" h="507330">
                  <a:moveTo>
                    <a:pt x="0" y="0"/>
                  </a:moveTo>
                  <a:lnTo>
                    <a:pt x="4052875" y="0"/>
                  </a:lnTo>
                  <a:lnTo>
                    <a:pt x="4052875" y="507330"/>
                  </a:lnTo>
                  <a:lnTo>
                    <a:pt x="0" y="507330"/>
                  </a:lnTo>
                  <a:close/>
                </a:path>
              </a:pathLst>
            </a:custGeom>
            <a:solidFill>
              <a:srgbClr val="AA2427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052875" cy="507330"/>
            </a:xfrm>
            <a:prstGeom prst="rect">
              <a:avLst/>
            </a:prstGeom>
          </p:spPr>
          <p:txBody>
            <a:bodyPr lIns="25030" tIns="25030" rIns="25030" bIns="25030" rtlCol="0" anchor="ctr"/>
            <a:lstStyle/>
            <a:p>
              <a:pPr algn="ctr">
                <a:lnSpc>
                  <a:spcPts val="709"/>
                </a:lnSpc>
                <a:spcBef>
                  <a:spcPct val="0"/>
                </a:spcBef>
              </a:pPr>
              <a:endParaRPr sz="572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63062" y="4341086"/>
            <a:ext cx="55585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spc="-24" dirty="0">
                <a:solidFill>
                  <a:srgbClr val="AA2427"/>
                </a:solidFill>
                <a:latin typeface="Sarabun Ultra-Bold"/>
              </a:rPr>
              <a:t>WE CAN DO LOANS IN 40 STATES INCLUDING CALIFORNIA!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71605" y="3744447"/>
            <a:ext cx="3741493" cy="597959"/>
            <a:chOff x="0" y="0"/>
            <a:chExt cx="5312870" cy="8490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12870" cy="849095"/>
            </a:xfrm>
            <a:custGeom>
              <a:avLst/>
              <a:gdLst/>
              <a:ahLst/>
              <a:cxnLst/>
              <a:rect l="l" t="t" r="r" b="b"/>
              <a:pathLst>
                <a:path w="5312870" h="727447">
                  <a:moveTo>
                    <a:pt x="0" y="0"/>
                  </a:moveTo>
                  <a:lnTo>
                    <a:pt x="5312870" y="0"/>
                  </a:lnTo>
                  <a:lnTo>
                    <a:pt x="5312870" y="727447"/>
                  </a:lnTo>
                  <a:lnTo>
                    <a:pt x="0" y="727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327" r="-24723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389186" y="231645"/>
              <a:ext cx="4775744" cy="309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FFFFFF"/>
                  </a:solidFill>
                  <a:latin typeface="Sarabun Ultra-Bold"/>
                </a:rPr>
                <a:t>NO TAX RETURN, NO 1099 </a:t>
              </a:r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389186" y="518234"/>
              <a:ext cx="4502364" cy="30697"/>
            </a:xfrm>
            <a:prstGeom prst="line">
              <a:avLst/>
            </a:prstGeom>
            <a:ln w="41542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6" name="Freeform 16"/>
          <p:cNvSpPr/>
          <p:nvPr/>
        </p:nvSpPr>
        <p:spPr>
          <a:xfrm>
            <a:off x="3092196" y="5231868"/>
            <a:ext cx="3528838" cy="2683439"/>
          </a:xfrm>
          <a:custGeom>
            <a:avLst/>
            <a:gdLst/>
            <a:ahLst/>
            <a:cxnLst/>
            <a:rect l="l" t="t" r="r" b="b"/>
            <a:pathLst>
              <a:path w="3660024" h="2738033">
                <a:moveTo>
                  <a:pt x="0" y="0"/>
                </a:moveTo>
                <a:lnTo>
                  <a:pt x="3660024" y="0"/>
                </a:lnTo>
                <a:lnTo>
                  <a:pt x="3660024" y="2738033"/>
                </a:lnTo>
                <a:lnTo>
                  <a:pt x="0" y="27380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04" t="-5055" r="-5272" b="-6264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0" y="8384936"/>
            <a:ext cx="6858000" cy="1483101"/>
            <a:chOff x="0" y="0"/>
            <a:chExt cx="4133677" cy="9438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33678" cy="943856"/>
            </a:xfrm>
            <a:custGeom>
              <a:avLst/>
              <a:gdLst/>
              <a:ahLst/>
              <a:cxnLst/>
              <a:rect l="l" t="t" r="r" b="b"/>
              <a:pathLst>
                <a:path w="4133678" h="943856">
                  <a:moveTo>
                    <a:pt x="0" y="0"/>
                  </a:moveTo>
                  <a:lnTo>
                    <a:pt x="4133678" y="0"/>
                  </a:lnTo>
                  <a:lnTo>
                    <a:pt x="4133678" y="943856"/>
                  </a:lnTo>
                  <a:lnTo>
                    <a:pt x="0" y="943856"/>
                  </a:lnTo>
                  <a:close/>
                </a:path>
              </a:pathLst>
            </a:custGeom>
            <a:solidFill>
              <a:srgbClr val="AA2427"/>
            </a:solidFill>
          </p:spPr>
        </p:sp>
      </p:grpSp>
      <p:sp>
        <p:nvSpPr>
          <p:cNvPr id="20" name="Freeform 20"/>
          <p:cNvSpPr/>
          <p:nvPr/>
        </p:nvSpPr>
        <p:spPr>
          <a:xfrm flipH="1">
            <a:off x="267070" y="7771560"/>
            <a:ext cx="2157978" cy="2096477"/>
          </a:xfrm>
          <a:custGeom>
            <a:avLst/>
            <a:gdLst/>
            <a:ahLst/>
            <a:cxnLst/>
            <a:rect l="l" t="t" r="r" b="b"/>
            <a:pathLst>
              <a:path w="2247246" h="2247246">
                <a:moveTo>
                  <a:pt x="2247247" y="0"/>
                </a:moveTo>
                <a:lnTo>
                  <a:pt x="0" y="0"/>
                </a:lnTo>
                <a:lnTo>
                  <a:pt x="0" y="2247246"/>
                </a:lnTo>
                <a:lnTo>
                  <a:pt x="2247247" y="2247246"/>
                </a:lnTo>
                <a:lnTo>
                  <a:pt x="224724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5203332" y="8607549"/>
            <a:ext cx="1218764" cy="1053177"/>
          </a:xfrm>
          <a:custGeom>
            <a:avLst/>
            <a:gdLst/>
            <a:ahLst/>
            <a:cxnLst/>
            <a:rect l="l" t="t" r="r" b="b"/>
            <a:pathLst>
              <a:path w="1145425" h="989803">
                <a:moveTo>
                  <a:pt x="0" y="0"/>
                </a:moveTo>
                <a:lnTo>
                  <a:pt x="1145426" y="0"/>
                </a:lnTo>
                <a:lnTo>
                  <a:pt x="1145426" y="989802"/>
                </a:lnTo>
                <a:lnTo>
                  <a:pt x="0" y="9898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2448" r="-30752" b="-68334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TextBox 30"/>
          <p:cNvSpPr txBox="1"/>
          <p:nvPr/>
        </p:nvSpPr>
        <p:spPr>
          <a:xfrm>
            <a:off x="76200" y="318775"/>
            <a:ext cx="677104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nton"/>
              </a:rPr>
              <a:t>ATTENTION: BUSINESS OWNERS &amp; SELF-EMPLOYED BORROWERS!</a:t>
            </a:r>
          </a:p>
        </p:txBody>
      </p:sp>
      <p:sp>
        <p:nvSpPr>
          <p:cNvPr id="13" name="Freeform 13"/>
          <p:cNvSpPr/>
          <p:nvPr/>
        </p:nvSpPr>
        <p:spPr>
          <a:xfrm>
            <a:off x="217379" y="6008609"/>
            <a:ext cx="336369" cy="312607"/>
          </a:xfrm>
          <a:custGeom>
            <a:avLst/>
            <a:gdLst/>
            <a:ahLst/>
            <a:cxnLst/>
            <a:rect l="l" t="t" r="r" b="b"/>
            <a:pathLst>
              <a:path w="287244" h="266953">
                <a:moveTo>
                  <a:pt x="0" y="0"/>
                </a:moveTo>
                <a:lnTo>
                  <a:pt x="287244" y="0"/>
                </a:lnTo>
                <a:lnTo>
                  <a:pt x="287244" y="266953"/>
                </a:lnTo>
                <a:lnTo>
                  <a:pt x="0" y="266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1048" y="5358006"/>
            <a:ext cx="336369" cy="312607"/>
          </a:xfrm>
          <a:custGeom>
            <a:avLst/>
            <a:gdLst/>
            <a:ahLst/>
            <a:cxnLst/>
            <a:rect l="l" t="t" r="r" b="b"/>
            <a:pathLst>
              <a:path w="287244" h="266953">
                <a:moveTo>
                  <a:pt x="0" y="0"/>
                </a:moveTo>
                <a:lnTo>
                  <a:pt x="287244" y="0"/>
                </a:lnTo>
                <a:lnTo>
                  <a:pt x="287244" y="266953"/>
                </a:lnTo>
                <a:lnTo>
                  <a:pt x="0" y="266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1049" y="6607348"/>
            <a:ext cx="336369" cy="312607"/>
          </a:xfrm>
          <a:custGeom>
            <a:avLst/>
            <a:gdLst/>
            <a:ahLst/>
            <a:cxnLst/>
            <a:rect l="l" t="t" r="r" b="b"/>
            <a:pathLst>
              <a:path w="287244" h="266953">
                <a:moveTo>
                  <a:pt x="0" y="0"/>
                </a:moveTo>
                <a:lnTo>
                  <a:pt x="287244" y="0"/>
                </a:lnTo>
                <a:lnTo>
                  <a:pt x="287244" y="266953"/>
                </a:lnTo>
                <a:lnTo>
                  <a:pt x="0" y="266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17379" y="7172821"/>
            <a:ext cx="336369" cy="312607"/>
          </a:xfrm>
          <a:custGeom>
            <a:avLst/>
            <a:gdLst/>
            <a:ahLst/>
            <a:cxnLst/>
            <a:rect l="l" t="t" r="r" b="b"/>
            <a:pathLst>
              <a:path w="287244" h="266953">
                <a:moveTo>
                  <a:pt x="0" y="0"/>
                </a:moveTo>
                <a:lnTo>
                  <a:pt x="287244" y="0"/>
                </a:lnTo>
                <a:lnTo>
                  <a:pt x="287244" y="266953"/>
                </a:lnTo>
                <a:lnTo>
                  <a:pt x="0" y="266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79472" y="7270981"/>
            <a:ext cx="2157979" cy="174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10"/>
              </a:lnSpc>
            </a:pPr>
            <a:r>
              <a:rPr lang="en-US" sz="1800" dirty="0">
                <a:solidFill>
                  <a:srgbClr val="000000"/>
                </a:solidFill>
                <a:latin typeface="Sarabun Bold"/>
              </a:rPr>
              <a:t>575+ Credit Score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5153" y="5329145"/>
            <a:ext cx="261810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arabun Bold"/>
              </a:rPr>
              <a:t>Up to $4Mil Loan Amount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1435" y="6134547"/>
            <a:ext cx="2664440" cy="174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10"/>
              </a:lnSpc>
            </a:pPr>
            <a:r>
              <a:rPr lang="en-US" sz="1800" dirty="0">
                <a:solidFill>
                  <a:srgbClr val="000000"/>
                </a:solidFill>
                <a:latin typeface="Sarabun Bold"/>
              </a:rPr>
              <a:t>Refinance Cash-out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92172" y="6716627"/>
            <a:ext cx="2157979" cy="174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10"/>
              </a:lnSpc>
            </a:pPr>
            <a:r>
              <a:rPr lang="en-US" sz="1800" dirty="0">
                <a:solidFill>
                  <a:srgbClr val="000000"/>
                </a:solidFill>
                <a:latin typeface="Sarabun Bold"/>
              </a:rPr>
              <a:t>Purchase Loan</a:t>
            </a:r>
          </a:p>
        </p:txBody>
      </p:sp>
      <p:grpSp>
        <p:nvGrpSpPr>
          <p:cNvPr id="37" name="Group 15">
            <a:extLst>
              <a:ext uri="{FF2B5EF4-FFF2-40B4-BE49-F238E27FC236}">
                <a16:creationId xmlns:a16="http://schemas.microsoft.com/office/drawing/2014/main" id="{8DBE615C-6F80-81D7-DA6E-3F40493FAF6F}"/>
              </a:ext>
            </a:extLst>
          </p:cNvPr>
          <p:cNvGrpSpPr/>
          <p:nvPr/>
        </p:nvGrpSpPr>
        <p:grpSpPr>
          <a:xfrm>
            <a:off x="1984206" y="8639399"/>
            <a:ext cx="3164178" cy="1111067"/>
            <a:chOff x="-1187779" y="-78516"/>
            <a:chExt cx="6995933" cy="2397932"/>
          </a:xfrm>
        </p:grpSpPr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F70B470E-BC8D-95AF-57C7-BE9D9E291323}"/>
                </a:ext>
              </a:extLst>
            </p:cNvPr>
            <p:cNvSpPr/>
            <p:nvPr/>
          </p:nvSpPr>
          <p:spPr>
            <a:xfrm>
              <a:off x="586219" y="1447701"/>
              <a:ext cx="400484" cy="400484"/>
            </a:xfrm>
            <a:custGeom>
              <a:avLst/>
              <a:gdLst/>
              <a:ahLst/>
              <a:cxnLst/>
              <a:rect l="l" t="t" r="r" b="b"/>
              <a:pathLst>
                <a:path w="400484" h="400484">
                  <a:moveTo>
                    <a:pt x="0" y="0"/>
                  </a:moveTo>
                  <a:lnTo>
                    <a:pt x="400484" y="0"/>
                  </a:lnTo>
                  <a:lnTo>
                    <a:pt x="400484" y="400484"/>
                  </a:lnTo>
                  <a:lnTo>
                    <a:pt x="0" y="40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24AEA762-72AA-B383-99F0-C8DD4432C2C8}"/>
                </a:ext>
              </a:extLst>
            </p:cNvPr>
            <p:cNvSpPr/>
            <p:nvPr/>
          </p:nvSpPr>
          <p:spPr>
            <a:xfrm>
              <a:off x="586219" y="1918932"/>
              <a:ext cx="400484" cy="400484"/>
            </a:xfrm>
            <a:custGeom>
              <a:avLst/>
              <a:gdLst/>
              <a:ahLst/>
              <a:cxnLst/>
              <a:rect l="l" t="t" r="r" b="b"/>
              <a:pathLst>
                <a:path w="400484" h="400484">
                  <a:moveTo>
                    <a:pt x="0" y="0"/>
                  </a:moveTo>
                  <a:lnTo>
                    <a:pt x="400484" y="0"/>
                  </a:lnTo>
                  <a:lnTo>
                    <a:pt x="400484" y="400484"/>
                  </a:lnTo>
                  <a:lnTo>
                    <a:pt x="0" y="40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80153FF3-E875-377A-B1FF-30C61A6BB907}"/>
                </a:ext>
              </a:extLst>
            </p:cNvPr>
            <p:cNvSpPr txBox="1"/>
            <p:nvPr/>
          </p:nvSpPr>
          <p:spPr>
            <a:xfrm>
              <a:off x="1091220" y="1932154"/>
              <a:ext cx="2618189" cy="362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8"/>
                </a:lnSpc>
                <a:spcBef>
                  <a:spcPct val="0"/>
                </a:spcBef>
              </a:pPr>
              <a:r>
                <a:rPr lang="en-US" sz="885">
                  <a:solidFill>
                    <a:srgbClr val="FFFFFF"/>
                  </a:solidFill>
                  <a:latin typeface="Poppins"/>
                </a:rPr>
                <a:t>408-393-2068</a:t>
              </a:r>
            </a:p>
          </p:txBody>
        </p:sp>
        <p:sp>
          <p:nvSpPr>
            <p:cNvPr id="41" name="TextBox 19">
              <a:extLst>
                <a:ext uri="{FF2B5EF4-FFF2-40B4-BE49-F238E27FC236}">
                  <a16:creationId xmlns:a16="http://schemas.microsoft.com/office/drawing/2014/main" id="{36ECB82C-C7E4-587F-BBF2-C7E383B7E0D3}"/>
                </a:ext>
              </a:extLst>
            </p:cNvPr>
            <p:cNvSpPr txBox="1"/>
            <p:nvPr/>
          </p:nvSpPr>
          <p:spPr>
            <a:xfrm>
              <a:off x="-1187779" y="-78516"/>
              <a:ext cx="6029833" cy="6269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057"/>
                </a:lnSpc>
                <a:spcBef>
                  <a:spcPct val="0"/>
                </a:spcBef>
              </a:pPr>
              <a:r>
                <a:rPr lang="en-US" sz="1469" dirty="0">
                  <a:solidFill>
                    <a:srgbClr val="FFFFFF"/>
                  </a:solidFill>
                  <a:latin typeface="Poppins Bold"/>
                </a:rPr>
                <a:t> MINH CHAU NGUYEN</a:t>
              </a:r>
            </a:p>
          </p:txBody>
        </p:sp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B222E0FE-B8CE-5A26-9EC4-8159969FE9A3}"/>
                </a:ext>
              </a:extLst>
            </p:cNvPr>
            <p:cNvSpPr txBox="1"/>
            <p:nvPr/>
          </p:nvSpPr>
          <p:spPr>
            <a:xfrm>
              <a:off x="0" y="508632"/>
              <a:ext cx="3247572" cy="467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FFFFFF"/>
                  </a:solidFill>
                  <a:latin typeface="Poppins"/>
                </a:rPr>
                <a:t>Loan Manager</a:t>
              </a:r>
            </a:p>
          </p:txBody>
        </p: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id="{A4A57C6A-C4A9-3258-575B-EDB36B19EF80}"/>
                </a:ext>
              </a:extLst>
            </p:cNvPr>
            <p:cNvSpPr txBox="1"/>
            <p:nvPr/>
          </p:nvSpPr>
          <p:spPr>
            <a:xfrm>
              <a:off x="1062112" y="1444962"/>
              <a:ext cx="4746042" cy="362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8"/>
                </a:lnSpc>
                <a:spcBef>
                  <a:spcPct val="0"/>
                </a:spcBef>
              </a:pPr>
              <a:r>
                <a:rPr lang="en-US" sz="885" dirty="0">
                  <a:solidFill>
                    <a:srgbClr val="FFFFFF"/>
                  </a:solidFill>
                  <a:latin typeface="Poppins"/>
                </a:rPr>
                <a:t>mchau@pacificwide.com</a:t>
              </a:r>
            </a:p>
          </p:txBody>
        </p: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AFBA0AF6-6EA7-CB99-E547-4A0EC0C1F33C}"/>
                </a:ext>
              </a:extLst>
            </p:cNvPr>
            <p:cNvSpPr txBox="1"/>
            <p:nvPr/>
          </p:nvSpPr>
          <p:spPr>
            <a:xfrm>
              <a:off x="261991" y="961396"/>
              <a:ext cx="5197233" cy="358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0"/>
                </a:lnSpc>
                <a:spcBef>
                  <a:spcPct val="0"/>
                </a:spcBef>
              </a:pPr>
              <a:r>
                <a:rPr lang="en-US" sz="788" dirty="0">
                  <a:solidFill>
                    <a:srgbClr val="FFFFFF"/>
                  </a:solidFill>
                  <a:latin typeface="Garet 1"/>
                </a:rPr>
                <a:t>NMLS No. 348726 - </a:t>
              </a:r>
              <a:r>
                <a:rPr lang="en-US" sz="788" dirty="0" err="1">
                  <a:solidFill>
                    <a:srgbClr val="FFFFFF"/>
                  </a:solidFill>
                  <a:latin typeface="Garet 1"/>
                </a:rPr>
                <a:t>CalBRE</a:t>
              </a:r>
              <a:r>
                <a:rPr lang="en-US" sz="788" dirty="0">
                  <a:solidFill>
                    <a:srgbClr val="FFFFFF"/>
                  </a:solidFill>
                  <a:latin typeface="Garet 1"/>
                </a:rPr>
                <a:t> No. 01392364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22BF0DE-B28F-67EE-B141-1BB99772339E}"/>
              </a:ext>
            </a:extLst>
          </p:cNvPr>
          <p:cNvSpPr/>
          <p:nvPr/>
        </p:nvSpPr>
        <p:spPr>
          <a:xfrm>
            <a:off x="-4038600" y="1335658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To download, Go to file&gt;Export&gt;Change File Type&gt;Choose Either PNG OR JPG and choose the slide you want to convert to image.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Or you can click shift+F5 and screenshot for better quality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D57497-813E-35D0-4C05-0AE21D16FFAB}"/>
              </a:ext>
            </a:extLst>
          </p:cNvPr>
          <p:cNvSpPr/>
          <p:nvPr/>
        </p:nvSpPr>
        <p:spPr>
          <a:xfrm>
            <a:off x="-4087289" y="4392040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Remove any background on your picture you can email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ivan.hustleph@gmail.com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go to this website: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https://www.remove.bg/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606</Words>
  <Application>Microsoft Office PowerPoint</Application>
  <PresentationFormat>A4 Paper (210x297 mm)</PresentationFormat>
  <Paragraphs>63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Poppins</vt:lpstr>
      <vt:lpstr>Arial</vt:lpstr>
      <vt:lpstr>Sarabun Ultra-Bold</vt:lpstr>
      <vt:lpstr>Sarabun Semi-Bold</vt:lpstr>
      <vt:lpstr>Poppins Bold</vt:lpstr>
      <vt:lpstr>Anton</vt:lpstr>
      <vt:lpstr>Sarabun Bold</vt:lpstr>
      <vt:lpstr>Calibri</vt:lpstr>
      <vt:lpstr>Sarabun</vt:lpstr>
      <vt:lpstr>Garet 1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OWNERS AND SELF-EMPLOYED BORROWERS</dc:title>
  <dc:creator>Ivan</dc:creator>
  <cp:lastModifiedBy>Ivan</cp:lastModifiedBy>
  <cp:revision>6</cp:revision>
  <dcterms:created xsi:type="dcterms:W3CDTF">2006-08-16T00:00:00Z</dcterms:created>
  <dcterms:modified xsi:type="dcterms:W3CDTF">2024-02-12T17:27:08Z</dcterms:modified>
  <dc:identifier>DAF8GXinr00</dc:identifier>
</cp:coreProperties>
</file>